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p:restoredTop sz="96405"/>
  </p:normalViewPr>
  <p:slideViewPr>
    <p:cSldViewPr snapToGrid="0">
      <p:cViewPr>
        <p:scale>
          <a:sx n="101" d="100"/>
          <a:sy n="101" d="100"/>
        </p:scale>
        <p:origin x="2128"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1F93-E134-283C-9F3B-B015FE4E439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F276387-7ED2-CF54-1C32-7084CC8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D4A87DA-F9DB-80AA-9549-EDC145800BA6}"/>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5" name="Footer Placeholder 4">
            <a:extLst>
              <a:ext uri="{FF2B5EF4-FFF2-40B4-BE49-F238E27FC236}">
                <a16:creationId xmlns:a16="http://schemas.microsoft.com/office/drawing/2014/main" id="{CBF12179-3DBF-86D8-EE4C-7A663855225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6F3D4EB-22F6-37C7-D9C3-4DF25E0D2A7C}"/>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151381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C6804-DF59-8210-1DCA-CC3E76AA96B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07536BB-7A9F-0787-456D-BAD53615F1B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251812-692D-1577-6ACD-CF126F4D2C18}"/>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5" name="Footer Placeholder 4">
            <a:extLst>
              <a:ext uri="{FF2B5EF4-FFF2-40B4-BE49-F238E27FC236}">
                <a16:creationId xmlns:a16="http://schemas.microsoft.com/office/drawing/2014/main" id="{EED2EF30-6A38-B1DA-C6B8-2E8B6997FAB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3D94B5-B0A7-FAF5-F334-7CF15BF32CD9}"/>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199927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3DB7C8-2C65-7AC1-14F1-40C6EB0268A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C92CB0F-B70E-D602-E179-34F925FBA35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48B4331-0D4A-5E83-1070-88A3D0A18A5D}"/>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5" name="Footer Placeholder 4">
            <a:extLst>
              <a:ext uri="{FF2B5EF4-FFF2-40B4-BE49-F238E27FC236}">
                <a16:creationId xmlns:a16="http://schemas.microsoft.com/office/drawing/2014/main" id="{BCB4EBA8-C88C-0C6F-E024-A768380EBD3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E5C7E26-F046-4B36-3488-C25192215010}"/>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327880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8649-5A25-D0EF-8142-3BD1E984F8B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88BC477-7D5C-2948-61A5-6592826C6CC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3C0E4E7-1166-6233-A0B4-E532B952EDF9}"/>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5" name="Footer Placeholder 4">
            <a:extLst>
              <a:ext uri="{FF2B5EF4-FFF2-40B4-BE49-F238E27FC236}">
                <a16:creationId xmlns:a16="http://schemas.microsoft.com/office/drawing/2014/main" id="{9692957A-A614-8ADB-8612-BBD1F7754D4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B016AC-6E45-2EAF-4D22-A159387BAC69}"/>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883807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38FC-7CF6-11AB-0EC0-C2325EEBD4E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20F1C1C-947C-7408-B6FB-847B012DC5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E3810D-7CDE-6132-BDD5-B02F4D965F14}"/>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5" name="Footer Placeholder 4">
            <a:extLst>
              <a:ext uri="{FF2B5EF4-FFF2-40B4-BE49-F238E27FC236}">
                <a16:creationId xmlns:a16="http://schemas.microsoft.com/office/drawing/2014/main" id="{F60DAB54-0666-D9D0-FC64-7B08B7412FB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39465E-9F66-6E93-5077-2D42F5630F32}"/>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80620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53F1-060D-BF57-607A-6E2FABCB1D0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C8A7021-A6B6-9314-E86F-D658153AEDA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A7A12A8-A9D4-F4C8-6F16-6B30FE21A2F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F55C55F-6C60-8F74-9CA0-99316B70F312}"/>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6" name="Footer Placeholder 5">
            <a:extLst>
              <a:ext uri="{FF2B5EF4-FFF2-40B4-BE49-F238E27FC236}">
                <a16:creationId xmlns:a16="http://schemas.microsoft.com/office/drawing/2014/main" id="{B3673DD7-FEDF-13E1-5F86-3E8DCD0C302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41AF30-1B3E-5022-E4A6-3AEA4A2D3322}"/>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2656919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977B-DC40-3CE8-5E80-F7EC9585B30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23F82ED-8109-1D13-F366-8BC568F2EE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378A4D6-EEF5-2E67-8C82-0204490A27C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3B7072D-18C8-581C-FCDB-0B5EC959C1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E039EE-94FB-9AAD-C66C-B8260AD5C83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B21A692-E2EA-D22F-C763-9720C256A2CB}"/>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8" name="Footer Placeholder 7">
            <a:extLst>
              <a:ext uri="{FF2B5EF4-FFF2-40B4-BE49-F238E27FC236}">
                <a16:creationId xmlns:a16="http://schemas.microsoft.com/office/drawing/2014/main" id="{E1FA3C53-B6E3-614C-4F88-44B73166F8A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4850E30-FD5A-1961-492A-1E03272A86DA}"/>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395378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BF54D-33DA-2436-76C8-3A88E87DC36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DBFB3EB-6060-B7A0-B17E-49413132EF59}"/>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4" name="Footer Placeholder 3">
            <a:extLst>
              <a:ext uri="{FF2B5EF4-FFF2-40B4-BE49-F238E27FC236}">
                <a16:creationId xmlns:a16="http://schemas.microsoft.com/office/drawing/2014/main" id="{3C5BBB12-09AF-B7D9-3D25-D521AA855DE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611CC13-6EC7-C3EC-F33B-72A74B47B889}"/>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258023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57937F-0AA2-C512-4329-C5403FDB3365}"/>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3" name="Footer Placeholder 2">
            <a:extLst>
              <a:ext uri="{FF2B5EF4-FFF2-40B4-BE49-F238E27FC236}">
                <a16:creationId xmlns:a16="http://schemas.microsoft.com/office/drawing/2014/main" id="{0779C42B-395C-640B-9B47-145F695154B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F306009-23E7-E221-4C7B-642C994D64A4}"/>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415316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8CA85-1751-13C1-1558-A70D698290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037B275-1738-7E3B-03D0-176DC559E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45FA941-BE54-09F0-76DE-E95FDCAC3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5FE877-F085-9C5E-4D26-64F492888A59}"/>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6" name="Footer Placeholder 5">
            <a:extLst>
              <a:ext uri="{FF2B5EF4-FFF2-40B4-BE49-F238E27FC236}">
                <a16:creationId xmlns:a16="http://schemas.microsoft.com/office/drawing/2014/main" id="{19EBE6F7-DF99-1C7A-D6FB-75ADBAE63F9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3002143-6D25-5174-E4E1-C489BB0A7F5D}"/>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106990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D997-EB1E-7F72-C101-F9FBF53E26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00690F7-4642-65E6-F2AA-6FD9752B1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38B29BA-5B87-0581-7513-01A1AF1DD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79CD44-8E93-B168-EC3F-A78BE57A92AC}"/>
              </a:ext>
            </a:extLst>
          </p:cNvPr>
          <p:cNvSpPr>
            <a:spLocks noGrp="1"/>
          </p:cNvSpPr>
          <p:nvPr>
            <p:ph type="dt" sz="half" idx="10"/>
          </p:nvPr>
        </p:nvSpPr>
        <p:spPr/>
        <p:txBody>
          <a:bodyPr/>
          <a:lstStyle/>
          <a:p>
            <a:fld id="{0CE19EE6-FCBE-E146-BDE2-AFC211ED34C3}" type="datetimeFigureOut">
              <a:rPr lang="en-US"/>
              <a:t>3/16/23</a:t>
            </a:fld>
            <a:endParaRPr lang="en-GB" dirty="0"/>
          </a:p>
        </p:txBody>
      </p:sp>
      <p:sp>
        <p:nvSpPr>
          <p:cNvPr id="6" name="Footer Placeholder 5">
            <a:extLst>
              <a:ext uri="{FF2B5EF4-FFF2-40B4-BE49-F238E27FC236}">
                <a16:creationId xmlns:a16="http://schemas.microsoft.com/office/drawing/2014/main" id="{B0570C39-C73B-ED73-30D8-DCF6EFFACEF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5DF7F03-EBC0-3DDC-8821-1F49F2DEFD7E}"/>
              </a:ext>
            </a:extLst>
          </p:cNvPr>
          <p:cNvSpPr>
            <a:spLocks noGrp="1"/>
          </p:cNvSpPr>
          <p:nvPr>
            <p:ph type="sldNum" sz="quarter" idx="12"/>
          </p:nvPr>
        </p:nvSpPr>
        <p:spPr/>
        <p:txBody>
          <a:bodyPr/>
          <a:lstStyle/>
          <a:p>
            <a:fld id="{319DDA99-1CDF-974C-99B2-38FE77066EF9}" type="slidenum">
              <a:rPr/>
              <a:t>‹#›</a:t>
            </a:fld>
            <a:endParaRPr lang="en-GB" dirty="0"/>
          </a:p>
        </p:txBody>
      </p:sp>
    </p:spTree>
    <p:extLst>
      <p:ext uri="{BB962C8B-B14F-4D97-AF65-F5344CB8AC3E}">
        <p14:creationId xmlns:p14="http://schemas.microsoft.com/office/powerpoint/2010/main" val="26166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A010CF-0A80-E1D6-992F-B209ABE5CE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545FD14-58DF-3C2E-A86C-DED160128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64BAD17-1023-B040-E062-6D0ABBD5D1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19EE6-FCBE-E146-BDE2-AFC211ED34C3}" type="datetimeFigureOut">
              <a:rPr lang="en-US"/>
              <a:t>3/16/23</a:t>
            </a:fld>
            <a:endParaRPr lang="en-GB" dirty="0"/>
          </a:p>
        </p:txBody>
      </p:sp>
      <p:sp>
        <p:nvSpPr>
          <p:cNvPr id="5" name="Footer Placeholder 4">
            <a:extLst>
              <a:ext uri="{FF2B5EF4-FFF2-40B4-BE49-F238E27FC236}">
                <a16:creationId xmlns:a16="http://schemas.microsoft.com/office/drawing/2014/main" id="{9E006569-7DC5-E0E1-721E-E3ED3D08AB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0CC155-4AE1-FA0F-B12E-5AB928ABE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DDA99-1CDF-974C-99B2-38FE77066EF9}" type="slidenum">
              <a:rPr/>
              <a:t>‹#›</a:t>
            </a:fld>
            <a:endParaRPr lang="en-GB" dirty="0"/>
          </a:p>
        </p:txBody>
      </p:sp>
    </p:spTree>
    <p:extLst>
      <p:ext uri="{BB962C8B-B14F-4D97-AF65-F5344CB8AC3E}">
        <p14:creationId xmlns:p14="http://schemas.microsoft.com/office/powerpoint/2010/main" val="3649464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E292EB3-E55A-6BFD-D21C-007BFA9E3DA2}"/>
              </a:ext>
            </a:extLst>
          </p:cNvPr>
          <p:cNvSpPr/>
          <p:nvPr/>
        </p:nvSpPr>
        <p:spPr>
          <a:xfrm>
            <a:off x="0" y="0"/>
            <a:ext cx="12192000" cy="1628271"/>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riangle 29">
            <a:extLst>
              <a:ext uri="{FF2B5EF4-FFF2-40B4-BE49-F238E27FC236}">
                <a16:creationId xmlns:a16="http://schemas.microsoft.com/office/drawing/2014/main" id="{2BE3A834-05E1-2279-EBCC-D08C7835A7ED}"/>
              </a:ext>
            </a:extLst>
          </p:cNvPr>
          <p:cNvSpPr/>
          <p:nvPr/>
        </p:nvSpPr>
        <p:spPr>
          <a:xfrm>
            <a:off x="7297410" y="-20832"/>
            <a:ext cx="3724685" cy="178869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C510DBA1-052B-E861-30DD-C33FFE4F0AA4}"/>
              </a:ext>
            </a:extLst>
          </p:cNvPr>
          <p:cNvSpPr/>
          <p:nvPr/>
        </p:nvSpPr>
        <p:spPr>
          <a:xfrm>
            <a:off x="9162097" y="0"/>
            <a:ext cx="3029903" cy="16763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5E724734-6F77-9CA0-06D0-4A86D5C7235A}"/>
              </a:ext>
            </a:extLst>
          </p:cNvPr>
          <p:cNvSpPr txBox="1"/>
          <p:nvPr/>
        </p:nvSpPr>
        <p:spPr>
          <a:xfrm>
            <a:off x="146304" y="1833364"/>
            <a:ext cx="6935383" cy="1415772"/>
          </a:xfrm>
          <a:prstGeom prst="rect">
            <a:avLst/>
          </a:prstGeom>
          <a:noFill/>
        </p:spPr>
        <p:txBody>
          <a:bodyPr wrap="square">
            <a:spAutoFit/>
          </a:bodyPr>
          <a:lstStyle/>
          <a:p>
            <a:r>
              <a:rPr lang="en-GB" sz="1600" b="1" kern="0" dirty="0">
                <a:solidFill>
                  <a:schemeClr val="accent1"/>
                </a:solidFill>
                <a:effectLst/>
                <a:latin typeface="Source Sans Pro" panose="020B0503030403020204" pitchFamily="34" charset="0"/>
                <a:ea typeface="Source Sans Pro" panose="020B0503030403020204" pitchFamily="34" charset="0"/>
              </a:rPr>
              <a:t>Introduction and Methods</a:t>
            </a:r>
          </a:p>
          <a:p>
            <a:r>
              <a:rPr lang="en-GB" sz="1000" kern="0" dirty="0">
                <a:solidFill>
                  <a:schemeClr val="tx1">
                    <a:lumMod val="75000"/>
                    <a:lumOff val="25000"/>
                  </a:schemeClr>
                </a:solidFill>
                <a:effectLst/>
                <a:latin typeface="Source Sans Pro" panose="020B0503030403020204" pitchFamily="34" charset="0"/>
                <a:ea typeface="Source Sans Pro" panose="020B0503030403020204" pitchFamily="34" charset="0"/>
              </a:rPr>
              <a:t>Unrecognised oesophageal intubation may cause preventable harm to patients undergoing tracheal intubation, and while capnography is the current reference standard for excluding oesophageal intubation, clinicians may still rely on clinical findings. We conducted a systematic review and meta-analysis of the diagnostic accuracy of four clinical examination tests and the oesophageal detector device when used to confirm tracheal intubation. We searched three databases for studies that reported index clinical tests against a reference standard up to 28 February 2023, including human, animal and cadaveric studies. We present false positive rates (FPR) as they provide the most useful indicator of a given test’s performance: the higher the FPR, the more cases of oesophageal intubation are missed.</a:t>
            </a:r>
          </a:p>
        </p:txBody>
      </p:sp>
      <p:sp>
        <p:nvSpPr>
          <p:cNvPr id="10" name="TextBox 9">
            <a:extLst>
              <a:ext uri="{FF2B5EF4-FFF2-40B4-BE49-F238E27FC236}">
                <a16:creationId xmlns:a16="http://schemas.microsoft.com/office/drawing/2014/main" id="{21D26AC1-E894-A342-8C54-FCB449A398DB}"/>
              </a:ext>
            </a:extLst>
          </p:cNvPr>
          <p:cNvSpPr txBox="1"/>
          <p:nvPr/>
        </p:nvSpPr>
        <p:spPr>
          <a:xfrm>
            <a:off x="146304" y="230980"/>
            <a:ext cx="7939992" cy="646331"/>
          </a:xfrm>
          <a:prstGeom prst="rect">
            <a:avLst/>
          </a:prstGeom>
          <a:noFill/>
        </p:spPr>
        <p:txBody>
          <a:bodyPr wrap="square">
            <a:spAutoFit/>
          </a:bodyPr>
          <a:lstStyle/>
          <a:p>
            <a:r>
              <a:rPr lang="en-GB" sz="1800" b="1" dirty="0">
                <a:solidFill>
                  <a:schemeClr val="bg1"/>
                </a:solidFill>
                <a:effectLst/>
                <a:latin typeface="Source Sans Pro" panose="020B0503030403020204" pitchFamily="34" charset="0"/>
                <a:ea typeface="Source Sans Pro" panose="020B0503030403020204" pitchFamily="34" charset="0"/>
                <a:cs typeface="Times New Roman" panose="02020603050405020304" pitchFamily="18" charset="0"/>
              </a:rPr>
              <a:t>Clinical tests for confirming or excluding suspected oesophageal intubation: A diagnostic test accuracy systematic review and meta-analysis</a:t>
            </a:r>
            <a:endParaRPr lang="en-GB" sz="2000" dirty="0">
              <a:solidFill>
                <a:schemeClr val="bg1"/>
              </a:solidFill>
              <a:effectLst/>
              <a:latin typeface="Source Sans Pro" panose="020B0503030403020204" pitchFamily="34" charset="0"/>
              <a:ea typeface="Source Sans Pro" panose="020B0503030403020204" pitchFamily="34" charset="0"/>
            </a:endParaRPr>
          </a:p>
        </p:txBody>
      </p:sp>
      <p:sp>
        <p:nvSpPr>
          <p:cNvPr id="12" name="TextBox 11">
            <a:extLst>
              <a:ext uri="{FF2B5EF4-FFF2-40B4-BE49-F238E27FC236}">
                <a16:creationId xmlns:a16="http://schemas.microsoft.com/office/drawing/2014/main" id="{07E8E56D-603B-0647-F0B3-4D300D7B9234}"/>
              </a:ext>
            </a:extLst>
          </p:cNvPr>
          <p:cNvSpPr txBox="1"/>
          <p:nvPr/>
        </p:nvSpPr>
        <p:spPr>
          <a:xfrm>
            <a:off x="146305" y="3325923"/>
            <a:ext cx="7003017" cy="1261884"/>
          </a:xfrm>
          <a:prstGeom prst="rect">
            <a:avLst/>
          </a:prstGeom>
          <a:noFill/>
        </p:spPr>
        <p:txBody>
          <a:bodyPr wrap="square">
            <a:spAutoFit/>
          </a:bodyPr>
          <a:lstStyle/>
          <a:p>
            <a:r>
              <a:rPr lang="en-GB" sz="1600" b="1" kern="0" dirty="0">
                <a:solidFill>
                  <a:schemeClr val="accent1"/>
                </a:solidFill>
                <a:effectLst/>
                <a:latin typeface="Source Sans Pro" panose="020B0503030403020204" pitchFamily="34" charset="0"/>
                <a:ea typeface="Source Sans Pro" panose="020B0503030403020204" pitchFamily="34" charset="0"/>
              </a:rPr>
              <a:t>Results</a:t>
            </a:r>
          </a:p>
          <a:p>
            <a:r>
              <a:rPr lang="en-GB" sz="1000" kern="0" dirty="0">
                <a:solidFill>
                  <a:schemeClr val="tx1">
                    <a:lumMod val="75000"/>
                    <a:lumOff val="25000"/>
                  </a:schemeClr>
                </a:solidFill>
                <a:effectLst/>
                <a:latin typeface="Source Sans Pro" panose="020B0503030403020204" pitchFamily="34" charset="0"/>
                <a:ea typeface="Source Sans Pro" panose="020B0503030403020204" pitchFamily="34" charset="0"/>
              </a:rPr>
              <a:t>We included 49 studies involving 12,484 participants in the full review. The methodological quality was overall moderate to high. Investigated tests, with descriptions of expected findings, number of studies (N), and FPRs are shown in </a:t>
            </a:r>
            <a:r>
              <a:rPr lang="en-GB" sz="1000" b="1" kern="0" dirty="0">
                <a:solidFill>
                  <a:schemeClr val="tx1">
                    <a:lumMod val="75000"/>
                    <a:lumOff val="25000"/>
                  </a:schemeClr>
                </a:solidFill>
                <a:effectLst/>
                <a:latin typeface="Source Sans Pro" panose="020B0503030403020204" pitchFamily="34" charset="0"/>
                <a:ea typeface="Source Sans Pro" panose="020B0503030403020204" pitchFamily="34" charset="0"/>
              </a:rPr>
              <a:t>Table 1</a:t>
            </a:r>
            <a:r>
              <a:rPr lang="en-GB" sz="1000" kern="0" dirty="0">
                <a:solidFill>
                  <a:schemeClr val="tx1">
                    <a:lumMod val="75000"/>
                    <a:lumOff val="25000"/>
                  </a:schemeClr>
                </a:solidFill>
                <a:effectLst/>
                <a:latin typeface="Source Sans Pro" panose="020B0503030403020204" pitchFamily="34" charset="0"/>
                <a:ea typeface="Source Sans Pro" panose="020B0503030403020204" pitchFamily="34" charset="0"/>
              </a:rPr>
              <a:t>. An example of the performance of misting of the tube where the prevalence of oesophageal intubation may be high (e.g. the prehospital environment) is presented in </a:t>
            </a:r>
            <a:r>
              <a:rPr lang="en-GB" sz="1000" b="1" kern="0" dirty="0">
                <a:solidFill>
                  <a:schemeClr val="tx1">
                    <a:lumMod val="75000"/>
                    <a:lumOff val="25000"/>
                  </a:schemeClr>
                </a:solidFill>
                <a:effectLst/>
                <a:latin typeface="Source Sans Pro" panose="020B0503030403020204" pitchFamily="34" charset="0"/>
                <a:ea typeface="Source Sans Pro" panose="020B0503030403020204" pitchFamily="34" charset="0"/>
              </a:rPr>
              <a:t>Figure 1</a:t>
            </a:r>
            <a:r>
              <a:rPr lang="en-GB" sz="1000" kern="0" dirty="0">
                <a:solidFill>
                  <a:schemeClr val="tx1">
                    <a:lumMod val="75000"/>
                    <a:lumOff val="25000"/>
                  </a:schemeClr>
                </a:solidFill>
                <a:effectLst/>
                <a:latin typeface="Source Sans Pro" panose="020B0503030403020204" pitchFamily="34" charset="0"/>
                <a:ea typeface="Source Sans Pro" panose="020B0503030403020204" pitchFamily="34" charset="0"/>
              </a:rPr>
              <a:t>. Misting misses 58 out of 80 (72%) oesophageal intubations. Of note, in a similar set of 1000 patients lung auscultation would miss 10 out of 80 (14%) oesophageal intubations. In the full review we also assessed ‘hang-up’ of a device,  such as a tracheal tube introducer, passed down the tube until resistance is met, and chest rise.</a:t>
            </a:r>
          </a:p>
        </p:txBody>
      </p:sp>
      <p:sp>
        <p:nvSpPr>
          <p:cNvPr id="18" name="TextBox 17">
            <a:extLst>
              <a:ext uri="{FF2B5EF4-FFF2-40B4-BE49-F238E27FC236}">
                <a16:creationId xmlns:a16="http://schemas.microsoft.com/office/drawing/2014/main" id="{95C1129D-8FE7-EC17-5EE7-998DAF1BC55E}"/>
              </a:ext>
            </a:extLst>
          </p:cNvPr>
          <p:cNvSpPr txBox="1"/>
          <p:nvPr/>
        </p:nvSpPr>
        <p:spPr>
          <a:xfrm>
            <a:off x="0" y="4775246"/>
            <a:ext cx="3179596" cy="1640788"/>
          </a:xfrm>
          <a:prstGeom prst="rect">
            <a:avLst/>
          </a:prstGeom>
          <a:solidFill>
            <a:srgbClr val="4472C4"/>
          </a:solidFill>
        </p:spPr>
        <p:txBody>
          <a:bodyPr wrap="square" lIns="360000" tIns="180000" rIns="180000" bIns="180000">
            <a:spAutoFit/>
          </a:bodyPr>
          <a:lstStyle/>
          <a:p>
            <a:r>
              <a:rPr lang="en-GB" sz="1600" b="1" kern="0" dirty="0">
                <a:solidFill>
                  <a:schemeClr val="bg1"/>
                </a:solidFill>
                <a:effectLst/>
                <a:latin typeface="Source Sans Pro" panose="020B0503030403020204" pitchFamily="34" charset="0"/>
                <a:ea typeface="Source Sans Pro" panose="020B0503030403020204" pitchFamily="34" charset="0"/>
              </a:rPr>
              <a:t>Take-home message</a:t>
            </a:r>
            <a:endParaRPr lang="en-GB" sz="1200" b="1" kern="0" dirty="0">
              <a:solidFill>
                <a:schemeClr val="bg1"/>
              </a:solidFill>
              <a:effectLst/>
              <a:latin typeface="Source Sans Pro" panose="020B0503030403020204" pitchFamily="34" charset="0"/>
              <a:ea typeface="Source Sans Pro" panose="020B0503030403020204" pitchFamily="34" charset="0"/>
            </a:endParaRPr>
          </a:p>
          <a:p>
            <a:endParaRPr lang="en-GB" sz="700" kern="0" dirty="0">
              <a:solidFill>
                <a:schemeClr val="bg1">
                  <a:alpha val="80000"/>
                </a:schemeClr>
              </a:solidFill>
              <a:effectLst/>
              <a:latin typeface="Source Sans Pro" panose="020B0503030403020204" pitchFamily="34" charset="0"/>
              <a:ea typeface="Source Sans Pro" panose="020B0503030403020204" pitchFamily="34" charset="0"/>
            </a:endParaRPr>
          </a:p>
          <a:p>
            <a:r>
              <a:rPr lang="en-GB" sz="1500" kern="0" dirty="0">
                <a:solidFill>
                  <a:schemeClr val="bg1">
                    <a:alpha val="80000"/>
                  </a:schemeClr>
                </a:solidFill>
                <a:effectLst/>
                <a:latin typeface="Source Sans Pro" panose="020B0503030403020204" pitchFamily="34" charset="0"/>
                <a:ea typeface="Source Sans Pro" panose="020B0503030403020204" pitchFamily="34" charset="0"/>
              </a:rPr>
              <a:t>Clinical findings such as misting or auscultation have too high a false positive rate to reliably exclude oesophageal intubation. </a:t>
            </a:r>
          </a:p>
        </p:txBody>
      </p:sp>
      <p:sp>
        <p:nvSpPr>
          <p:cNvPr id="19" name="TextBox 18">
            <a:extLst>
              <a:ext uri="{FF2B5EF4-FFF2-40B4-BE49-F238E27FC236}">
                <a16:creationId xmlns:a16="http://schemas.microsoft.com/office/drawing/2014/main" id="{E5862B7F-E852-CA6D-3491-EB65286B7015}"/>
              </a:ext>
            </a:extLst>
          </p:cNvPr>
          <p:cNvSpPr txBox="1"/>
          <p:nvPr/>
        </p:nvSpPr>
        <p:spPr>
          <a:xfrm>
            <a:off x="186009" y="941761"/>
            <a:ext cx="4637808" cy="276999"/>
          </a:xfrm>
          <a:prstGeom prst="rect">
            <a:avLst/>
          </a:prstGeom>
          <a:noFill/>
        </p:spPr>
        <p:txBody>
          <a:bodyPr wrap="none" rtlCol="0">
            <a:spAutoFit/>
          </a:bodyPr>
          <a:lstStyle/>
          <a:p>
            <a:r>
              <a:rPr lang="en-GB" sz="1200" dirty="0">
                <a:solidFill>
                  <a:schemeClr val="bg1">
                    <a:alpha val="80000"/>
                  </a:schemeClr>
                </a:solidFill>
                <a:latin typeface="Source Sans Pro" panose="020B0503030403020204" pitchFamily="34" charset="0"/>
                <a:ea typeface="Source Sans Pro" panose="020B0503030403020204" pitchFamily="34" charset="0"/>
              </a:rPr>
              <a:t>Jan Hansel</a:t>
            </a:r>
            <a:r>
              <a:rPr lang="en-GB" sz="1200" baseline="30000" dirty="0">
                <a:solidFill>
                  <a:schemeClr val="bg1">
                    <a:alpha val="80000"/>
                  </a:schemeClr>
                </a:solidFill>
                <a:latin typeface="Source Sans Pro" panose="020B0503030403020204" pitchFamily="34" charset="0"/>
                <a:ea typeface="Source Sans Pro" panose="020B0503030403020204" pitchFamily="34" charset="0"/>
              </a:rPr>
              <a:t>1</a:t>
            </a:r>
            <a:r>
              <a:rPr lang="en-GB" sz="1200" dirty="0">
                <a:solidFill>
                  <a:schemeClr val="bg1">
                    <a:alpha val="80000"/>
                  </a:schemeClr>
                </a:solidFill>
                <a:latin typeface="Source Sans Pro" panose="020B0503030403020204" pitchFamily="34" charset="0"/>
                <a:ea typeface="Source Sans Pro" panose="020B0503030403020204" pitchFamily="34" charset="0"/>
              </a:rPr>
              <a:t>, J Adam Law</a:t>
            </a:r>
            <a:r>
              <a:rPr lang="en-GB" sz="1200" baseline="30000" dirty="0">
                <a:solidFill>
                  <a:schemeClr val="bg1">
                    <a:alpha val="80000"/>
                  </a:schemeClr>
                </a:solidFill>
                <a:latin typeface="Source Sans Pro" panose="020B0503030403020204" pitchFamily="34" charset="0"/>
                <a:ea typeface="Source Sans Pro" panose="020B0503030403020204" pitchFamily="34" charset="0"/>
              </a:rPr>
              <a:t>2</a:t>
            </a:r>
            <a:r>
              <a:rPr lang="en-GB" sz="1200" dirty="0">
                <a:solidFill>
                  <a:schemeClr val="bg1">
                    <a:alpha val="80000"/>
                  </a:schemeClr>
                </a:solidFill>
                <a:latin typeface="Source Sans Pro" panose="020B0503030403020204" pitchFamily="34" charset="0"/>
                <a:ea typeface="Source Sans Pro" panose="020B0503030403020204" pitchFamily="34" charset="0"/>
              </a:rPr>
              <a:t>, Nicholas Chrimes</a:t>
            </a:r>
            <a:r>
              <a:rPr lang="en-GB" sz="1200" baseline="30000" dirty="0">
                <a:solidFill>
                  <a:schemeClr val="bg1">
                    <a:alpha val="80000"/>
                  </a:schemeClr>
                </a:solidFill>
                <a:latin typeface="Source Sans Pro" panose="020B0503030403020204" pitchFamily="34" charset="0"/>
                <a:ea typeface="Source Sans Pro" panose="020B0503030403020204" pitchFamily="34" charset="0"/>
              </a:rPr>
              <a:t>3</a:t>
            </a:r>
            <a:r>
              <a:rPr lang="en-GB" sz="1200" dirty="0">
                <a:solidFill>
                  <a:schemeClr val="bg1">
                    <a:alpha val="80000"/>
                  </a:schemeClr>
                </a:solidFill>
                <a:latin typeface="Source Sans Pro" panose="020B0503030403020204" pitchFamily="34" charset="0"/>
                <a:ea typeface="Source Sans Pro" panose="020B0503030403020204" pitchFamily="34" charset="0"/>
              </a:rPr>
              <a:t>, Andy Higgs</a:t>
            </a:r>
            <a:r>
              <a:rPr lang="en-GB" sz="1200" baseline="30000" dirty="0">
                <a:solidFill>
                  <a:schemeClr val="bg1">
                    <a:alpha val="80000"/>
                  </a:schemeClr>
                </a:solidFill>
                <a:latin typeface="Source Sans Pro" panose="020B0503030403020204" pitchFamily="34" charset="0"/>
                <a:ea typeface="Source Sans Pro" panose="020B0503030403020204" pitchFamily="34" charset="0"/>
              </a:rPr>
              <a:t>4</a:t>
            </a:r>
            <a:r>
              <a:rPr lang="en-GB" sz="1200" dirty="0">
                <a:solidFill>
                  <a:schemeClr val="bg1">
                    <a:alpha val="80000"/>
                  </a:schemeClr>
                </a:solidFill>
                <a:latin typeface="Source Sans Pro" panose="020B0503030403020204" pitchFamily="34" charset="0"/>
                <a:ea typeface="Source Sans Pro" panose="020B0503030403020204" pitchFamily="34" charset="0"/>
              </a:rPr>
              <a:t>, Tim Cook</a:t>
            </a:r>
            <a:r>
              <a:rPr lang="en-GB" sz="1200" baseline="30000" dirty="0">
                <a:solidFill>
                  <a:schemeClr val="bg1">
                    <a:alpha val="80000"/>
                  </a:schemeClr>
                </a:solidFill>
                <a:latin typeface="Source Sans Pro" panose="020B0503030403020204" pitchFamily="34" charset="0"/>
                <a:ea typeface="Source Sans Pro" panose="020B0503030403020204" pitchFamily="34" charset="0"/>
              </a:rPr>
              <a:t>5</a:t>
            </a:r>
          </a:p>
        </p:txBody>
      </p:sp>
      <p:graphicFrame>
        <p:nvGraphicFramePr>
          <p:cNvPr id="21" name="Table 20">
            <a:extLst>
              <a:ext uri="{FF2B5EF4-FFF2-40B4-BE49-F238E27FC236}">
                <a16:creationId xmlns:a16="http://schemas.microsoft.com/office/drawing/2014/main" id="{C4B6CD12-09DB-D85E-806A-5F2ABE7FA4FE}"/>
              </a:ext>
            </a:extLst>
          </p:cNvPr>
          <p:cNvGraphicFramePr>
            <a:graphicFrameLocks noGrp="1"/>
          </p:cNvGraphicFramePr>
          <p:nvPr>
            <p:extLst>
              <p:ext uri="{D42A27DB-BD31-4B8C-83A1-F6EECF244321}">
                <p14:modId xmlns:p14="http://schemas.microsoft.com/office/powerpoint/2010/main" val="1754483247"/>
              </p:ext>
            </p:extLst>
          </p:nvPr>
        </p:nvGraphicFramePr>
        <p:xfrm>
          <a:off x="7233139" y="1889434"/>
          <a:ext cx="4720930" cy="1858200"/>
        </p:xfrm>
        <a:graphic>
          <a:graphicData uri="http://schemas.openxmlformats.org/drawingml/2006/table">
            <a:tbl>
              <a:tblPr firstRow="1" firstCol="1" bandRow="1">
                <a:tableStyleId>{F5AB1C69-6EDB-4FF4-983F-18BD219EF322}</a:tableStyleId>
              </a:tblPr>
              <a:tblGrid>
                <a:gridCol w="840818">
                  <a:extLst>
                    <a:ext uri="{9D8B030D-6E8A-4147-A177-3AD203B41FA5}">
                      <a16:colId xmlns:a16="http://schemas.microsoft.com/office/drawing/2014/main" val="1684008176"/>
                    </a:ext>
                  </a:extLst>
                </a:gridCol>
                <a:gridCol w="2846291">
                  <a:extLst>
                    <a:ext uri="{9D8B030D-6E8A-4147-A177-3AD203B41FA5}">
                      <a16:colId xmlns:a16="http://schemas.microsoft.com/office/drawing/2014/main" val="756302055"/>
                    </a:ext>
                  </a:extLst>
                </a:gridCol>
                <a:gridCol w="252249">
                  <a:extLst>
                    <a:ext uri="{9D8B030D-6E8A-4147-A177-3AD203B41FA5}">
                      <a16:colId xmlns:a16="http://schemas.microsoft.com/office/drawing/2014/main" val="2259356933"/>
                    </a:ext>
                  </a:extLst>
                </a:gridCol>
                <a:gridCol w="781572">
                  <a:extLst>
                    <a:ext uri="{9D8B030D-6E8A-4147-A177-3AD203B41FA5}">
                      <a16:colId xmlns:a16="http://schemas.microsoft.com/office/drawing/2014/main" val="3567968776"/>
                    </a:ext>
                  </a:extLst>
                </a:gridCol>
              </a:tblGrid>
              <a:tr h="0">
                <a:tc>
                  <a:txBody>
                    <a:bodyPr/>
                    <a:lstStyle/>
                    <a:p>
                      <a:r>
                        <a:rPr lang="en-GB" sz="900" dirty="0">
                          <a:solidFill>
                            <a:schemeClr val="bg1"/>
                          </a:solidFill>
                          <a:effectLst/>
                          <a:latin typeface="Source Sans Pro" panose="020B0503030403020204" pitchFamily="34" charset="0"/>
                          <a:ea typeface="Source Sans Pro" panose="020B0503030403020204" pitchFamily="34" charset="0"/>
                        </a:rPr>
                        <a:t>Clinical test</a:t>
                      </a:r>
                      <a:endParaRPr lang="en-GB" sz="1100" dirty="0">
                        <a:solidFill>
                          <a:schemeClr val="bg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r>
                        <a:rPr lang="en-GB" sz="900" dirty="0">
                          <a:solidFill>
                            <a:schemeClr val="bg1"/>
                          </a:solidFill>
                          <a:effectLst/>
                          <a:latin typeface="Source Sans Pro" panose="020B0503030403020204" pitchFamily="34" charset="0"/>
                          <a:ea typeface="Source Sans Pro" panose="020B0503030403020204" pitchFamily="34" charset="0"/>
                        </a:rPr>
                        <a:t>Expected findings</a:t>
                      </a:r>
                      <a:endParaRPr lang="en-GB" sz="1100" dirty="0">
                        <a:solidFill>
                          <a:schemeClr val="bg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r>
                        <a:rPr lang="en-GB" sz="900" dirty="0">
                          <a:solidFill>
                            <a:schemeClr val="bg1"/>
                          </a:solidFill>
                          <a:effectLst/>
                          <a:latin typeface="Source Sans Pro" panose="020B0503030403020204" pitchFamily="34" charset="0"/>
                          <a:ea typeface="Source Sans Pro" panose="020B0503030403020204" pitchFamily="34" charset="0"/>
                        </a:rPr>
                        <a:t>N</a:t>
                      </a:r>
                      <a:endParaRPr lang="en-GB" sz="1100" dirty="0">
                        <a:solidFill>
                          <a:schemeClr val="bg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r>
                        <a:rPr lang="en-GB" sz="900" dirty="0">
                          <a:solidFill>
                            <a:schemeClr val="bg1"/>
                          </a:solidFill>
                          <a:effectLst/>
                          <a:latin typeface="Source Sans Pro" panose="020B0503030403020204" pitchFamily="34" charset="0"/>
                          <a:ea typeface="Source Sans Pro" panose="020B0503030403020204" pitchFamily="34" charset="0"/>
                        </a:rPr>
                        <a:t>FPR </a:t>
                      </a:r>
                      <a:r>
                        <a:rPr lang="en-GB" sz="700" dirty="0">
                          <a:solidFill>
                            <a:schemeClr val="bg1"/>
                          </a:solidFill>
                          <a:effectLst/>
                          <a:latin typeface="Source Sans Pro" panose="020B0503030403020204" pitchFamily="34" charset="0"/>
                          <a:ea typeface="Source Sans Pro" panose="020B0503030403020204" pitchFamily="34" charset="0"/>
                        </a:rPr>
                        <a:t>(95% CI)</a:t>
                      </a:r>
                      <a:endParaRPr lang="en-GB" sz="1100" dirty="0">
                        <a:solidFill>
                          <a:schemeClr val="bg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9522141"/>
                  </a:ext>
                </a:extLst>
              </a:tr>
              <a:tr h="0">
                <a:tc>
                  <a:txBody>
                    <a:bodyPr/>
                    <a:lstStyle/>
                    <a:p>
                      <a:r>
                        <a:rPr lang="en-GB" sz="900" dirty="0">
                          <a:solidFill>
                            <a:schemeClr val="tx1">
                              <a:lumMod val="75000"/>
                              <a:lumOff val="25000"/>
                            </a:schemeClr>
                          </a:solidFill>
                          <a:effectLst/>
                          <a:latin typeface="Source Sans Pro" panose="020B0503030403020204" pitchFamily="34" charset="0"/>
                          <a:ea typeface="Source Sans Pro" panose="020B0503030403020204" pitchFamily="34" charset="0"/>
                        </a:rPr>
                        <a:t>Misting</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GB" sz="800" dirty="0">
                          <a:solidFill>
                            <a:schemeClr val="tx1">
                              <a:lumMod val="75000"/>
                              <a:lumOff val="25000"/>
                            </a:schemeClr>
                          </a:solidFill>
                          <a:effectLst/>
                          <a:latin typeface="Source Sans Pro" panose="020B0503030403020204" pitchFamily="34" charset="0"/>
                          <a:ea typeface="Source Sans Pro" panose="020B0503030403020204" pitchFamily="34" charset="0"/>
                        </a:rPr>
                        <a:t>The presence of misting or condensation inside the tube as seen during exhalation deemed to indicate tracheal placement.</a:t>
                      </a:r>
                      <a:endParaRPr lang="en-GB" sz="8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GB" sz="900" dirty="0">
                          <a:solidFill>
                            <a:schemeClr val="tx1">
                              <a:lumMod val="75000"/>
                              <a:lumOff val="25000"/>
                            </a:schemeClr>
                          </a:solidFill>
                          <a:effectLst/>
                          <a:latin typeface="Source Sans Pro" panose="020B0503030403020204" pitchFamily="34" charset="0"/>
                          <a:ea typeface="Source Sans Pro" panose="020B0503030403020204" pitchFamily="34" charset="0"/>
                        </a:rPr>
                        <a:t>5</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GB" sz="900" b="1" dirty="0">
                          <a:solidFill>
                            <a:schemeClr val="tx1">
                              <a:lumMod val="75000"/>
                              <a:lumOff val="25000"/>
                            </a:schemeClr>
                          </a:solidFill>
                          <a:effectLst/>
                          <a:latin typeface="Source Sans Pro" panose="020B0503030403020204" pitchFamily="34" charset="0"/>
                          <a:ea typeface="Source Sans Pro" panose="020B0503030403020204" pitchFamily="34" charset="0"/>
                        </a:rPr>
                        <a:t>0.72 </a:t>
                      </a:r>
                    </a:p>
                    <a:p>
                      <a:r>
                        <a:rPr lang="en-GB" sz="700" dirty="0">
                          <a:solidFill>
                            <a:schemeClr val="tx1">
                              <a:lumMod val="75000"/>
                              <a:lumOff val="25000"/>
                            </a:schemeClr>
                          </a:solidFill>
                          <a:effectLst/>
                          <a:latin typeface="Source Sans Pro" panose="020B0503030403020204" pitchFamily="34" charset="0"/>
                          <a:ea typeface="Source Sans Pro" panose="020B0503030403020204" pitchFamily="34" charset="0"/>
                        </a:rPr>
                        <a:t>(0.56-0.84)</a:t>
                      </a:r>
                      <a:endParaRPr lang="en-GB" sz="10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41139350"/>
                  </a:ext>
                </a:extLst>
              </a:tr>
              <a:tr h="0">
                <a:tc>
                  <a:txBody>
                    <a:bodyPr/>
                    <a:lstStyle/>
                    <a:p>
                      <a:r>
                        <a:rPr lang="en-GB" sz="900" dirty="0">
                          <a:solidFill>
                            <a:schemeClr val="tx1">
                              <a:lumMod val="75000"/>
                              <a:lumOff val="25000"/>
                            </a:schemeClr>
                          </a:solidFill>
                          <a:effectLst/>
                          <a:latin typeface="Source Sans Pro" panose="020B0503030403020204" pitchFamily="34" charset="0"/>
                          <a:ea typeface="Source Sans Pro" panose="020B0503030403020204" pitchFamily="34" charset="0"/>
                        </a:rPr>
                        <a:t>Lung auscultation</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800" dirty="0">
                          <a:solidFill>
                            <a:schemeClr val="tx1">
                              <a:lumMod val="75000"/>
                              <a:lumOff val="25000"/>
                            </a:schemeClr>
                          </a:solidFill>
                          <a:effectLst/>
                          <a:latin typeface="Source Sans Pro" panose="020B0503030403020204" pitchFamily="34" charset="0"/>
                          <a:ea typeface="Source Sans Pro" panose="020B0503030403020204" pitchFamily="34" charset="0"/>
                        </a:rPr>
                        <a:t>The presence of breath sounds auscultated with a stethoscope, bilaterally at the axillae deemed to indicate tracheal placement, or combined with epigastric auscultation.</a:t>
                      </a:r>
                      <a:endParaRPr lang="en-GB" sz="8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9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rPr>
                        <a:t>7</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900" b="1" dirty="0">
                          <a:solidFill>
                            <a:schemeClr val="tx1">
                              <a:lumMod val="75000"/>
                              <a:lumOff val="25000"/>
                            </a:schemeClr>
                          </a:solidFill>
                          <a:effectLst/>
                          <a:latin typeface="Source Sans Pro" panose="020B0503030403020204" pitchFamily="34" charset="0"/>
                          <a:ea typeface="Source Sans Pro" panose="020B0503030403020204" pitchFamily="34" charset="0"/>
                        </a:rPr>
                        <a:t>0.12</a:t>
                      </a:r>
                    </a:p>
                    <a:p>
                      <a:r>
                        <a:rPr lang="en-GB" sz="700" dirty="0">
                          <a:solidFill>
                            <a:schemeClr val="tx1">
                              <a:lumMod val="75000"/>
                              <a:lumOff val="25000"/>
                            </a:schemeClr>
                          </a:solidFill>
                          <a:effectLst/>
                          <a:latin typeface="Source Sans Pro" panose="020B0503030403020204" pitchFamily="34" charset="0"/>
                          <a:ea typeface="Source Sans Pro" panose="020B0503030403020204" pitchFamily="34" charset="0"/>
                        </a:rPr>
                        <a:t>(0.06-0.20)</a:t>
                      </a:r>
                      <a:endParaRPr lang="en-GB" sz="10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62721824"/>
                  </a:ext>
                </a:extLst>
              </a:tr>
              <a:tr h="0">
                <a:tc>
                  <a:txBody>
                    <a:bodyPr/>
                    <a:lstStyle/>
                    <a:p>
                      <a:r>
                        <a:rPr lang="en-GB" sz="900" dirty="0">
                          <a:solidFill>
                            <a:schemeClr val="tx1">
                              <a:lumMod val="75000"/>
                              <a:lumOff val="25000"/>
                            </a:schemeClr>
                          </a:solidFill>
                          <a:effectLst/>
                          <a:latin typeface="Source Sans Pro" panose="020B0503030403020204" pitchFamily="34" charset="0"/>
                          <a:ea typeface="Source Sans Pro" panose="020B0503030403020204" pitchFamily="34" charset="0"/>
                        </a:rPr>
                        <a:t>Oesophageal detector device</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lumMod val="75000"/>
                              <a:lumOff val="25000"/>
                            </a:schemeClr>
                          </a:solidFill>
                          <a:effectLst/>
                          <a:latin typeface="Source Sans Pro" panose="020B0503030403020204" pitchFamily="34" charset="0"/>
                          <a:ea typeface="Source Sans Pro" panose="020B0503030403020204" pitchFamily="34" charset="0"/>
                        </a:rPr>
                        <a:t>A low-cost device that attaches to the end of the tube, consisting of either a compressible bulb (self-inflating balloon) or a 50-60 ml syringe. If the balloon refills within a few seconds or air is readily aspirated into the syringe, the tube is deemed to be placed in the trachea.</a:t>
                      </a:r>
                      <a:endParaRPr lang="en-GB" sz="105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GB" sz="9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rPr>
                        <a:t>28</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GB" sz="900" b="1" dirty="0">
                          <a:solidFill>
                            <a:schemeClr val="tx1">
                              <a:lumMod val="75000"/>
                              <a:lumOff val="25000"/>
                            </a:schemeClr>
                          </a:solidFill>
                          <a:effectLst/>
                          <a:latin typeface="Source Sans Pro" panose="020B0503030403020204" pitchFamily="34" charset="0"/>
                          <a:ea typeface="Source Sans Pro" panose="020B0503030403020204" pitchFamily="34" charset="0"/>
                        </a:rPr>
                        <a:t>0.04 </a:t>
                      </a:r>
                    </a:p>
                    <a:p>
                      <a:r>
                        <a:rPr lang="en-GB" sz="700" dirty="0">
                          <a:solidFill>
                            <a:schemeClr val="tx1">
                              <a:lumMod val="75000"/>
                              <a:lumOff val="25000"/>
                            </a:schemeClr>
                          </a:solidFill>
                          <a:effectLst/>
                          <a:latin typeface="Source Sans Pro" panose="020B0503030403020204" pitchFamily="34" charset="0"/>
                          <a:ea typeface="Source Sans Pro" panose="020B0503030403020204" pitchFamily="34" charset="0"/>
                        </a:rPr>
                        <a:t>(0.02-0.09)</a:t>
                      </a:r>
                      <a:endParaRPr lang="en-GB" sz="1100" dirty="0">
                        <a:solidFill>
                          <a:schemeClr val="tx1">
                            <a:lumMod val="75000"/>
                            <a:lumOff val="25000"/>
                          </a:schemeClr>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68400" marB="684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76028470"/>
                  </a:ext>
                </a:extLst>
              </a:tr>
            </a:tbl>
          </a:graphicData>
        </a:graphic>
      </p:graphicFrame>
      <p:pic>
        <p:nvPicPr>
          <p:cNvPr id="1026" name="Picture 2" descr="Project for Universal Management of Airways">
            <a:extLst>
              <a:ext uri="{FF2B5EF4-FFF2-40B4-BE49-F238E27FC236}">
                <a16:creationId xmlns:a16="http://schemas.microsoft.com/office/drawing/2014/main" id="{FF917612-A1B4-3C74-EC5A-5D09748067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40" r="14873"/>
          <a:stretch/>
        </p:blipFill>
        <p:spPr bwMode="auto">
          <a:xfrm>
            <a:off x="8273188" y="749717"/>
            <a:ext cx="888909" cy="87260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87403685-3DD0-3FB8-9642-862BF96B46FC}"/>
              </a:ext>
            </a:extLst>
          </p:cNvPr>
          <p:cNvPicPr>
            <a:picLocks noChangeAspect="1"/>
          </p:cNvPicPr>
          <p:nvPr/>
        </p:nvPicPr>
        <p:blipFill>
          <a:blip r:embed="rId3"/>
          <a:stretch>
            <a:fillRect/>
          </a:stretch>
        </p:blipFill>
        <p:spPr>
          <a:xfrm>
            <a:off x="10755315" y="868531"/>
            <a:ext cx="1211713" cy="514195"/>
          </a:xfrm>
          <a:prstGeom prst="rect">
            <a:avLst/>
          </a:prstGeom>
        </p:spPr>
      </p:pic>
      <p:sp>
        <p:nvSpPr>
          <p:cNvPr id="32" name="TextBox 31">
            <a:extLst>
              <a:ext uri="{FF2B5EF4-FFF2-40B4-BE49-F238E27FC236}">
                <a16:creationId xmlns:a16="http://schemas.microsoft.com/office/drawing/2014/main" id="{548B140E-9294-79C9-CF76-D1396E6719A3}"/>
              </a:ext>
            </a:extLst>
          </p:cNvPr>
          <p:cNvSpPr txBox="1"/>
          <p:nvPr/>
        </p:nvSpPr>
        <p:spPr>
          <a:xfrm>
            <a:off x="197720" y="1180218"/>
            <a:ext cx="5758308" cy="338554"/>
          </a:xfrm>
          <a:prstGeom prst="rect">
            <a:avLst/>
          </a:prstGeom>
          <a:noFill/>
        </p:spPr>
        <p:txBody>
          <a:bodyPr wrap="none" rtlCol="0">
            <a:spAutoFit/>
          </a:bodyPr>
          <a:lstStyle/>
          <a:p>
            <a:r>
              <a:rPr lang="en-GB" sz="800" baseline="30000" dirty="0">
                <a:solidFill>
                  <a:schemeClr val="bg1">
                    <a:alpha val="80000"/>
                  </a:schemeClr>
                </a:solidFill>
                <a:latin typeface="Source Sans Pro" panose="020B0503030403020204" pitchFamily="34" charset="0"/>
                <a:ea typeface="Source Sans Pro" panose="020B0503030403020204" pitchFamily="34" charset="0"/>
              </a:rPr>
              <a:t>1</a:t>
            </a:r>
            <a:r>
              <a:rPr lang="en-GB" sz="800" dirty="0">
                <a:solidFill>
                  <a:schemeClr val="bg1">
                    <a:alpha val="80000"/>
                  </a:schemeClr>
                </a:solidFill>
                <a:latin typeface="Source Sans Pro" panose="020B0503030403020204" pitchFamily="34" charset="0"/>
                <a:ea typeface="Source Sans Pro" panose="020B0503030403020204" pitchFamily="34" charset="0"/>
              </a:rPr>
              <a:t>University of Manchester, UK; </a:t>
            </a:r>
            <a:r>
              <a:rPr lang="en-GB" sz="800" baseline="30000" dirty="0">
                <a:solidFill>
                  <a:schemeClr val="bg1">
                    <a:alpha val="80000"/>
                  </a:schemeClr>
                </a:solidFill>
                <a:latin typeface="Source Sans Pro" panose="020B0503030403020204" pitchFamily="34" charset="0"/>
                <a:ea typeface="Source Sans Pro" panose="020B0503030403020204" pitchFamily="34" charset="0"/>
              </a:rPr>
              <a:t>2</a:t>
            </a:r>
            <a:r>
              <a:rPr lang="en-GB" sz="800" dirty="0">
                <a:solidFill>
                  <a:schemeClr val="bg1">
                    <a:alpha val="80000"/>
                  </a:schemeClr>
                </a:solidFill>
                <a:latin typeface="Source Sans Pro" panose="020B0503030403020204" pitchFamily="34" charset="0"/>
                <a:ea typeface="Source Sans Pro" panose="020B0503030403020204" pitchFamily="34" charset="0"/>
              </a:rPr>
              <a:t>Dalhousie University, Halifax, Nova Scotia, Canada; </a:t>
            </a:r>
            <a:r>
              <a:rPr lang="en-GB" sz="800" baseline="30000" dirty="0">
                <a:solidFill>
                  <a:schemeClr val="bg1">
                    <a:alpha val="80000"/>
                  </a:schemeClr>
                </a:solidFill>
                <a:latin typeface="Source Sans Pro" panose="020B0503030403020204" pitchFamily="34" charset="0"/>
                <a:ea typeface="Source Sans Pro" panose="020B0503030403020204" pitchFamily="34" charset="0"/>
              </a:rPr>
              <a:t>3</a:t>
            </a:r>
            <a:r>
              <a:rPr lang="en-GB" sz="800" dirty="0">
                <a:solidFill>
                  <a:schemeClr val="bg1">
                    <a:alpha val="80000"/>
                  </a:schemeClr>
                </a:solidFill>
                <a:latin typeface="Source Sans Pro" panose="020B0503030403020204" pitchFamily="34" charset="0"/>
                <a:ea typeface="Source Sans Pro" panose="020B0503030403020204" pitchFamily="34" charset="0"/>
              </a:rPr>
              <a:t>Monash Medical Centre, Melbourne, Australia; </a:t>
            </a:r>
          </a:p>
          <a:p>
            <a:r>
              <a:rPr lang="en-GB" sz="800" baseline="30000" dirty="0">
                <a:solidFill>
                  <a:schemeClr val="bg1">
                    <a:alpha val="80000"/>
                  </a:schemeClr>
                </a:solidFill>
                <a:latin typeface="Source Sans Pro" panose="020B0503030403020204" pitchFamily="34" charset="0"/>
                <a:ea typeface="Source Sans Pro" panose="020B0503030403020204" pitchFamily="34" charset="0"/>
              </a:rPr>
              <a:t>4</a:t>
            </a:r>
            <a:r>
              <a:rPr lang="en-GB" sz="800" dirty="0">
                <a:solidFill>
                  <a:schemeClr val="bg1">
                    <a:alpha val="80000"/>
                  </a:schemeClr>
                </a:solidFill>
                <a:latin typeface="Source Sans Pro" panose="020B0503030403020204" pitchFamily="34" charset="0"/>
                <a:ea typeface="Source Sans Pro" panose="020B0503030403020204" pitchFamily="34" charset="0"/>
              </a:rPr>
              <a:t>Warrington and Halton Teaching Hospitals NHS Foundation Trust, UK; </a:t>
            </a:r>
            <a:r>
              <a:rPr lang="en-GB" sz="800" baseline="30000" dirty="0">
                <a:solidFill>
                  <a:schemeClr val="bg1">
                    <a:alpha val="80000"/>
                  </a:schemeClr>
                </a:solidFill>
                <a:latin typeface="Source Sans Pro" panose="020B0503030403020204" pitchFamily="34" charset="0"/>
                <a:ea typeface="Source Sans Pro" panose="020B0503030403020204" pitchFamily="34" charset="0"/>
              </a:rPr>
              <a:t>5</a:t>
            </a:r>
            <a:r>
              <a:rPr lang="en-GB" sz="800" dirty="0">
                <a:solidFill>
                  <a:schemeClr val="bg1">
                    <a:alpha val="80000"/>
                  </a:schemeClr>
                </a:solidFill>
                <a:latin typeface="Source Sans Pro" panose="020B0503030403020204" pitchFamily="34" charset="0"/>
                <a:ea typeface="Source Sans Pro" panose="020B0503030403020204" pitchFamily="34" charset="0"/>
              </a:rPr>
              <a:t>Royal United Hospitals Bath NHS Foundation Trust, UK</a:t>
            </a:r>
          </a:p>
        </p:txBody>
      </p:sp>
      <p:sp>
        <p:nvSpPr>
          <p:cNvPr id="33" name="TextBox 32">
            <a:extLst>
              <a:ext uri="{FF2B5EF4-FFF2-40B4-BE49-F238E27FC236}">
                <a16:creationId xmlns:a16="http://schemas.microsoft.com/office/drawing/2014/main" id="{831A7361-CF16-2D64-975F-65F76C125252}"/>
              </a:ext>
            </a:extLst>
          </p:cNvPr>
          <p:cNvSpPr txBox="1"/>
          <p:nvPr/>
        </p:nvSpPr>
        <p:spPr>
          <a:xfrm>
            <a:off x="7221092" y="3744873"/>
            <a:ext cx="4732978" cy="400110"/>
          </a:xfrm>
          <a:prstGeom prst="rect">
            <a:avLst/>
          </a:prstGeom>
          <a:noFill/>
        </p:spPr>
        <p:txBody>
          <a:bodyPr wrap="square" rtlCol="0">
            <a:spAutoFit/>
          </a:bodyPr>
          <a:lstStyle/>
          <a:p>
            <a:r>
              <a:rPr lang="en-GB" sz="1000" b="1" dirty="0">
                <a:solidFill>
                  <a:schemeClr val="tx1">
                    <a:lumMod val="75000"/>
                    <a:lumOff val="25000"/>
                  </a:schemeClr>
                </a:solidFill>
                <a:latin typeface="Source Sans Pro" panose="020B0503030403020204" pitchFamily="34" charset="0"/>
                <a:ea typeface="Source Sans Pro" panose="020B0503030403020204" pitchFamily="34" charset="0"/>
              </a:rPr>
              <a:t>Table 1 </a:t>
            </a:r>
            <a:r>
              <a:rPr lang="en-GB" sz="1000" dirty="0">
                <a:solidFill>
                  <a:schemeClr val="tx1">
                    <a:lumMod val="75000"/>
                    <a:lumOff val="25000"/>
                  </a:schemeClr>
                </a:solidFill>
                <a:latin typeface="Source Sans Pro" panose="020B0503030403020204" pitchFamily="34" charset="0"/>
                <a:ea typeface="Source Sans Pro" panose="020B0503030403020204" pitchFamily="34" charset="0"/>
              </a:rPr>
              <a:t>Clinical tests frequently used for confirmation of tracheal intubation and their respective false positive rates (FPR).</a:t>
            </a:r>
          </a:p>
        </p:txBody>
      </p:sp>
      <p:grpSp>
        <p:nvGrpSpPr>
          <p:cNvPr id="49" name="Group 48">
            <a:extLst>
              <a:ext uri="{FF2B5EF4-FFF2-40B4-BE49-F238E27FC236}">
                <a16:creationId xmlns:a16="http://schemas.microsoft.com/office/drawing/2014/main" id="{A2EDEF72-18C1-C626-7698-C3B29322D9AF}"/>
              </a:ext>
            </a:extLst>
          </p:cNvPr>
          <p:cNvGrpSpPr/>
          <p:nvPr/>
        </p:nvGrpSpPr>
        <p:grpSpPr>
          <a:xfrm>
            <a:off x="7414871" y="4178298"/>
            <a:ext cx="4409780" cy="2148073"/>
            <a:chOff x="324803" y="4530195"/>
            <a:chExt cx="4409780" cy="2148073"/>
          </a:xfrm>
        </p:grpSpPr>
        <p:sp>
          <p:nvSpPr>
            <p:cNvPr id="34" name="TextBox 33">
              <a:extLst>
                <a:ext uri="{FF2B5EF4-FFF2-40B4-BE49-F238E27FC236}">
                  <a16:creationId xmlns:a16="http://schemas.microsoft.com/office/drawing/2014/main" id="{E4DD40B6-ADA9-E186-9489-31DE2904633A}"/>
                </a:ext>
              </a:extLst>
            </p:cNvPr>
            <p:cNvSpPr txBox="1"/>
            <p:nvPr/>
          </p:nvSpPr>
          <p:spPr>
            <a:xfrm>
              <a:off x="1104584" y="4530195"/>
              <a:ext cx="2802370" cy="523220"/>
            </a:xfrm>
            <a:prstGeom prst="rect">
              <a:avLst/>
            </a:prstGeom>
            <a:noFill/>
          </p:spPr>
          <p:txBody>
            <a:bodyPr wrap="none" rtlCol="0">
              <a:spAutoFit/>
            </a:bodyPr>
            <a:lstStyle/>
            <a:p>
              <a:pPr algn="ctr"/>
              <a:r>
                <a:rPr lang="en-GB" sz="800" dirty="0">
                  <a:solidFill>
                    <a:schemeClr val="tx1">
                      <a:lumMod val="75000"/>
                      <a:lumOff val="25000"/>
                    </a:schemeClr>
                  </a:solidFill>
                  <a:latin typeface="Source Sans Pro" panose="020B0503030403020204" pitchFamily="34" charset="0"/>
                  <a:ea typeface="Source Sans Pro" panose="020B0503030403020204" pitchFamily="34" charset="0"/>
                </a:rPr>
                <a:t>Intended tracheal intubation of</a:t>
              </a:r>
            </a:p>
            <a:p>
              <a:pPr algn="ctr"/>
              <a:r>
                <a:rPr lang="en-GB" sz="1200" b="1" dirty="0">
                  <a:latin typeface="Source Sans Pro" panose="020B0503030403020204" pitchFamily="34" charset="0"/>
                  <a:ea typeface="Source Sans Pro" panose="020B0503030403020204" pitchFamily="34" charset="0"/>
                </a:rPr>
                <a:t>1000</a:t>
              </a:r>
              <a:r>
                <a:rPr lang="en-GB" sz="900" dirty="0">
                  <a:solidFill>
                    <a:schemeClr val="tx1">
                      <a:lumMod val="75000"/>
                      <a:lumOff val="25000"/>
                    </a:schemeClr>
                  </a:solidFill>
                  <a:latin typeface="Source Sans Pro" panose="020B0503030403020204" pitchFamily="34" charset="0"/>
                  <a:ea typeface="Source Sans Pro" panose="020B0503030403020204" pitchFamily="34" charset="0"/>
                </a:rPr>
                <a:t> </a:t>
              </a:r>
            </a:p>
            <a:p>
              <a:pPr algn="ctr"/>
              <a:r>
                <a:rPr lang="en-GB" sz="800" dirty="0">
                  <a:solidFill>
                    <a:schemeClr val="tx1">
                      <a:lumMod val="75000"/>
                      <a:lumOff val="25000"/>
                    </a:schemeClr>
                  </a:solidFill>
                  <a:latin typeface="Source Sans Pro" panose="020B0503030403020204" pitchFamily="34" charset="0"/>
                  <a:ea typeface="Source Sans Pro" panose="020B0503030403020204" pitchFamily="34" charset="0"/>
                </a:rPr>
                <a:t>patients with a prevalence of oesophageal intubation of 8%</a:t>
              </a:r>
              <a:r>
                <a:rPr lang="en-GB" sz="800" baseline="30000" dirty="0">
                  <a:solidFill>
                    <a:schemeClr val="tx1">
                      <a:lumMod val="75000"/>
                      <a:lumOff val="25000"/>
                    </a:schemeClr>
                  </a:solidFill>
                  <a:latin typeface="Source Sans Pro" panose="020B0503030403020204" pitchFamily="34" charset="0"/>
                  <a:ea typeface="Source Sans Pro" panose="020B0503030403020204" pitchFamily="34" charset="0"/>
                </a:rPr>
                <a:t>1,2</a:t>
              </a:r>
            </a:p>
          </p:txBody>
        </p:sp>
        <p:cxnSp>
          <p:nvCxnSpPr>
            <p:cNvPr id="35" name="Straight Connector 34">
              <a:extLst>
                <a:ext uri="{FF2B5EF4-FFF2-40B4-BE49-F238E27FC236}">
                  <a16:creationId xmlns:a16="http://schemas.microsoft.com/office/drawing/2014/main" id="{5A0744CE-EBB7-FFA8-7B04-D648CBA3A090}"/>
                </a:ext>
              </a:extLst>
            </p:cNvPr>
            <p:cNvCxnSpPr>
              <a:cxnSpLocks/>
            </p:cNvCxnSpPr>
            <p:nvPr/>
          </p:nvCxnSpPr>
          <p:spPr>
            <a:xfrm>
              <a:off x="2505767" y="5188712"/>
              <a:ext cx="0" cy="12371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AC5EB8AB-4B82-3B51-BE74-9D0BCBD14740}"/>
                </a:ext>
              </a:extLst>
            </p:cNvPr>
            <p:cNvSpPr txBox="1"/>
            <p:nvPr/>
          </p:nvSpPr>
          <p:spPr>
            <a:xfrm>
              <a:off x="993482" y="5188712"/>
              <a:ext cx="923651" cy="415498"/>
            </a:xfrm>
            <a:prstGeom prst="rect">
              <a:avLst/>
            </a:prstGeom>
            <a:noFill/>
          </p:spPr>
          <p:txBody>
            <a:bodyPr wrap="none" rtlCol="0">
              <a:spAutoFit/>
            </a:bodyPr>
            <a:lstStyle/>
            <a:p>
              <a:pPr algn="ctr"/>
              <a:r>
                <a:rPr lang="en-GB" sz="1200" b="1" dirty="0">
                  <a:latin typeface="Source Sans Pro" panose="020B0503030403020204" pitchFamily="34" charset="0"/>
                  <a:ea typeface="Source Sans Pro" panose="020B0503030403020204" pitchFamily="34" charset="0"/>
                </a:rPr>
                <a:t>960</a:t>
              </a:r>
            </a:p>
            <a:p>
              <a:pPr algn="ctr"/>
              <a:r>
                <a:rPr lang="en-GB" sz="900" dirty="0">
                  <a:solidFill>
                    <a:schemeClr val="tx1">
                      <a:lumMod val="75000"/>
                      <a:lumOff val="25000"/>
                    </a:schemeClr>
                  </a:solidFill>
                  <a:latin typeface="Source Sans Pro" panose="020B0503030403020204" pitchFamily="34" charset="0"/>
                  <a:ea typeface="Source Sans Pro" panose="020B0503030403020204" pitchFamily="34" charset="0"/>
                </a:rPr>
                <a:t>Misting present</a:t>
              </a:r>
            </a:p>
          </p:txBody>
        </p:sp>
        <p:sp>
          <p:nvSpPr>
            <p:cNvPr id="37" name="TextBox 36">
              <a:extLst>
                <a:ext uri="{FF2B5EF4-FFF2-40B4-BE49-F238E27FC236}">
                  <a16:creationId xmlns:a16="http://schemas.microsoft.com/office/drawing/2014/main" id="{D5BEA351-B26F-4558-7524-B98EFA9BEB16}"/>
                </a:ext>
              </a:extLst>
            </p:cNvPr>
            <p:cNvSpPr txBox="1"/>
            <p:nvPr/>
          </p:nvSpPr>
          <p:spPr>
            <a:xfrm>
              <a:off x="3215600" y="5188712"/>
              <a:ext cx="883576" cy="415498"/>
            </a:xfrm>
            <a:prstGeom prst="rect">
              <a:avLst/>
            </a:prstGeom>
            <a:noFill/>
          </p:spPr>
          <p:txBody>
            <a:bodyPr wrap="none" rtlCol="0">
              <a:spAutoFit/>
            </a:bodyPr>
            <a:lstStyle/>
            <a:p>
              <a:pPr algn="ctr"/>
              <a:r>
                <a:rPr lang="en-GB" sz="1200" b="1" dirty="0">
                  <a:latin typeface="Source Sans Pro" panose="020B0503030403020204" pitchFamily="34" charset="0"/>
                  <a:ea typeface="Source Sans Pro" panose="020B0503030403020204" pitchFamily="34" charset="0"/>
                </a:rPr>
                <a:t>40</a:t>
              </a:r>
            </a:p>
            <a:p>
              <a:pPr algn="ctr"/>
              <a:r>
                <a:rPr lang="en-GB" sz="900" dirty="0">
                  <a:solidFill>
                    <a:schemeClr val="tx1">
                      <a:lumMod val="75000"/>
                      <a:lumOff val="25000"/>
                    </a:schemeClr>
                  </a:solidFill>
                  <a:latin typeface="Source Sans Pro" panose="020B0503030403020204" pitchFamily="34" charset="0"/>
                  <a:ea typeface="Source Sans Pro" panose="020B0503030403020204" pitchFamily="34" charset="0"/>
                </a:rPr>
                <a:t>Misting absent</a:t>
              </a:r>
            </a:p>
          </p:txBody>
        </p:sp>
        <p:sp>
          <p:nvSpPr>
            <p:cNvPr id="38" name="TextBox 37">
              <a:extLst>
                <a:ext uri="{FF2B5EF4-FFF2-40B4-BE49-F238E27FC236}">
                  <a16:creationId xmlns:a16="http://schemas.microsoft.com/office/drawing/2014/main" id="{FED3D407-ED18-4A9F-D49A-68B0610A0DD5}"/>
                </a:ext>
              </a:extLst>
            </p:cNvPr>
            <p:cNvSpPr txBox="1"/>
            <p:nvPr/>
          </p:nvSpPr>
          <p:spPr>
            <a:xfrm>
              <a:off x="324803" y="5908827"/>
              <a:ext cx="1075936" cy="630942"/>
            </a:xfrm>
            <a:prstGeom prst="rect">
              <a:avLst/>
            </a:prstGeom>
            <a:noFill/>
          </p:spPr>
          <p:txBody>
            <a:bodyPr wrap="none" rtlCol="0">
              <a:spAutoFit/>
            </a:bodyPr>
            <a:lstStyle/>
            <a:p>
              <a:pPr algn="ctr"/>
              <a:r>
                <a:rPr lang="en-GB" sz="1200" b="1" dirty="0">
                  <a:latin typeface="Source Sans Pro" panose="020B0503030403020204" pitchFamily="34" charset="0"/>
                  <a:ea typeface="Source Sans Pro" panose="020B0503030403020204" pitchFamily="34" charset="0"/>
                </a:rPr>
                <a:t>902</a:t>
              </a:r>
            </a:p>
            <a:p>
              <a:pPr algn="ctr"/>
              <a:r>
                <a:rPr lang="en-GB" sz="900" b="1" dirty="0">
                  <a:solidFill>
                    <a:schemeClr val="accent6"/>
                  </a:solidFill>
                  <a:latin typeface="Source Sans Pro" panose="020B0503030403020204" pitchFamily="34" charset="0"/>
                  <a:ea typeface="Source Sans Pro" panose="020B0503030403020204" pitchFamily="34" charset="0"/>
                </a:rPr>
                <a:t>True positives</a:t>
              </a:r>
            </a:p>
            <a:p>
              <a:pPr algn="ctr"/>
              <a:r>
                <a:rPr lang="en-GB" sz="700" dirty="0">
                  <a:solidFill>
                    <a:schemeClr val="tx1">
                      <a:lumMod val="75000"/>
                      <a:lumOff val="25000"/>
                    </a:schemeClr>
                  </a:solidFill>
                  <a:latin typeface="Source Sans Pro" panose="020B0503030403020204" pitchFamily="34" charset="0"/>
                  <a:ea typeface="Source Sans Pro" panose="020B0503030403020204" pitchFamily="34" charset="0"/>
                </a:rPr>
                <a:t>Correctly excludes</a:t>
              </a:r>
            </a:p>
            <a:p>
              <a:pPr algn="ctr"/>
              <a:r>
                <a:rPr lang="en-GB" sz="700" dirty="0">
                  <a:solidFill>
                    <a:schemeClr val="tx1">
                      <a:lumMod val="75000"/>
                      <a:lumOff val="25000"/>
                    </a:schemeClr>
                  </a:solidFill>
                  <a:latin typeface="Source Sans Pro" panose="020B0503030403020204" pitchFamily="34" charset="0"/>
                  <a:ea typeface="Source Sans Pro" panose="020B0503030403020204" pitchFamily="34" charset="0"/>
                </a:rPr>
                <a:t>oesophageal intubation</a:t>
              </a:r>
              <a:endParaRPr lang="en-GB" sz="900" dirty="0">
                <a:solidFill>
                  <a:schemeClr val="tx1">
                    <a:lumMod val="75000"/>
                    <a:lumOff val="25000"/>
                  </a:schemeClr>
                </a:solidFill>
                <a:latin typeface="Source Sans Pro" panose="020B0503030403020204" pitchFamily="34" charset="0"/>
                <a:ea typeface="Source Sans Pro" panose="020B0503030403020204" pitchFamily="34" charset="0"/>
              </a:endParaRPr>
            </a:p>
          </p:txBody>
        </p:sp>
        <p:sp>
          <p:nvSpPr>
            <p:cNvPr id="39" name="TextBox 38">
              <a:extLst>
                <a:ext uri="{FF2B5EF4-FFF2-40B4-BE49-F238E27FC236}">
                  <a16:creationId xmlns:a16="http://schemas.microsoft.com/office/drawing/2014/main" id="{F6138E9D-83A4-46BB-A9A9-81CB0EB85377}"/>
                </a:ext>
              </a:extLst>
            </p:cNvPr>
            <p:cNvSpPr txBox="1"/>
            <p:nvPr/>
          </p:nvSpPr>
          <p:spPr>
            <a:xfrm>
              <a:off x="1495790" y="5908827"/>
              <a:ext cx="971741" cy="769441"/>
            </a:xfrm>
            <a:prstGeom prst="rect">
              <a:avLst/>
            </a:prstGeom>
            <a:noFill/>
          </p:spPr>
          <p:txBody>
            <a:bodyPr wrap="none" rtlCol="0">
              <a:spAutoFit/>
            </a:bodyPr>
            <a:lstStyle/>
            <a:p>
              <a:pPr algn="ctr"/>
              <a:r>
                <a:rPr lang="en-GB" sz="1200" b="1" dirty="0">
                  <a:latin typeface="Source Sans Pro" panose="020B0503030403020204" pitchFamily="34" charset="0"/>
                  <a:ea typeface="Source Sans Pro" panose="020B0503030403020204" pitchFamily="34" charset="0"/>
                </a:rPr>
                <a:t>58</a:t>
              </a:r>
            </a:p>
            <a:p>
              <a:pPr algn="ctr"/>
              <a:r>
                <a:rPr lang="en-GB" sz="900" b="1" dirty="0">
                  <a:solidFill>
                    <a:srgbClr val="FF0000"/>
                  </a:solidFill>
                  <a:latin typeface="Source Sans Pro" panose="020B0503030403020204" pitchFamily="34" charset="0"/>
                  <a:ea typeface="Source Sans Pro" panose="020B0503030403020204" pitchFamily="34" charset="0"/>
                </a:rPr>
                <a:t>False positives</a:t>
              </a:r>
            </a:p>
            <a:p>
              <a:pPr algn="ctr"/>
              <a:r>
                <a:rPr lang="en-GB" sz="700" dirty="0">
                  <a:solidFill>
                    <a:srgbClr val="FF0000"/>
                  </a:solidFill>
                  <a:latin typeface="Source Sans Pro" panose="020B0503030403020204" pitchFamily="34" charset="0"/>
                  <a:ea typeface="Source Sans Pro" panose="020B0503030403020204" pitchFamily="34" charset="0"/>
                </a:rPr>
                <a:t>Missed oesophageal </a:t>
              </a:r>
            </a:p>
            <a:p>
              <a:pPr algn="ctr"/>
              <a:r>
                <a:rPr lang="en-GB" sz="700" dirty="0">
                  <a:solidFill>
                    <a:srgbClr val="FF0000"/>
                  </a:solidFill>
                  <a:latin typeface="Source Sans Pro" panose="020B0503030403020204" pitchFamily="34" charset="0"/>
                  <a:ea typeface="Source Sans Pro" panose="020B0503030403020204" pitchFamily="34" charset="0"/>
                </a:rPr>
                <a:t>intubation</a:t>
              </a:r>
              <a:endParaRPr lang="en-GB" sz="800" dirty="0">
                <a:solidFill>
                  <a:srgbClr val="FF0000"/>
                </a:solidFill>
                <a:latin typeface="Source Sans Pro" panose="020B0503030403020204" pitchFamily="34" charset="0"/>
                <a:ea typeface="Source Sans Pro" panose="020B0503030403020204" pitchFamily="34" charset="0"/>
              </a:endParaRPr>
            </a:p>
            <a:p>
              <a:pPr algn="ctr"/>
              <a:endParaRPr lang="en-GB" sz="900" b="1" dirty="0">
                <a:solidFill>
                  <a:srgbClr val="FF0000"/>
                </a:solidFill>
                <a:latin typeface="Source Sans Pro" panose="020B0503030403020204" pitchFamily="34" charset="0"/>
                <a:ea typeface="Source Sans Pro" panose="020B0503030403020204" pitchFamily="34" charset="0"/>
              </a:endParaRPr>
            </a:p>
          </p:txBody>
        </p:sp>
        <p:sp>
          <p:nvSpPr>
            <p:cNvPr id="40" name="TextBox 39">
              <a:extLst>
                <a:ext uri="{FF2B5EF4-FFF2-40B4-BE49-F238E27FC236}">
                  <a16:creationId xmlns:a16="http://schemas.microsoft.com/office/drawing/2014/main" id="{03E9FA32-6C7B-7917-DEAD-008F9E78F544}"/>
                </a:ext>
              </a:extLst>
            </p:cNvPr>
            <p:cNvSpPr txBox="1"/>
            <p:nvPr/>
          </p:nvSpPr>
          <p:spPr>
            <a:xfrm>
              <a:off x="2566814" y="5908827"/>
              <a:ext cx="1075936" cy="630942"/>
            </a:xfrm>
            <a:prstGeom prst="rect">
              <a:avLst/>
            </a:prstGeom>
            <a:noFill/>
          </p:spPr>
          <p:txBody>
            <a:bodyPr wrap="none" rtlCol="0">
              <a:spAutoFit/>
            </a:bodyPr>
            <a:lstStyle/>
            <a:p>
              <a:pPr algn="ctr"/>
              <a:r>
                <a:rPr lang="en-GB" sz="1200" b="1" dirty="0">
                  <a:latin typeface="Source Sans Pro" panose="020B0503030403020204" pitchFamily="34" charset="0"/>
                  <a:ea typeface="Source Sans Pro" panose="020B0503030403020204" pitchFamily="34" charset="0"/>
                </a:rPr>
                <a:t>22</a:t>
              </a:r>
            </a:p>
            <a:p>
              <a:pPr algn="ctr"/>
              <a:r>
                <a:rPr lang="en-GB" sz="900" b="1" dirty="0">
                  <a:solidFill>
                    <a:schemeClr val="accent6"/>
                  </a:solidFill>
                  <a:latin typeface="Source Sans Pro" panose="020B0503030403020204" pitchFamily="34" charset="0"/>
                  <a:ea typeface="Source Sans Pro" panose="020B0503030403020204" pitchFamily="34" charset="0"/>
                </a:rPr>
                <a:t>True negatives</a:t>
              </a:r>
            </a:p>
            <a:p>
              <a:pPr algn="ctr"/>
              <a:r>
                <a:rPr lang="en-GB" sz="700" dirty="0">
                  <a:solidFill>
                    <a:schemeClr val="tx1">
                      <a:lumMod val="75000"/>
                      <a:lumOff val="25000"/>
                    </a:schemeClr>
                  </a:solidFill>
                  <a:latin typeface="Source Sans Pro" panose="020B0503030403020204" pitchFamily="34" charset="0"/>
                  <a:ea typeface="Source Sans Pro" panose="020B0503030403020204" pitchFamily="34" charset="0"/>
                </a:rPr>
                <a:t>Correctly confirms</a:t>
              </a:r>
            </a:p>
            <a:p>
              <a:pPr algn="ctr"/>
              <a:r>
                <a:rPr lang="en-GB" sz="700" dirty="0">
                  <a:solidFill>
                    <a:schemeClr val="tx1">
                      <a:lumMod val="75000"/>
                      <a:lumOff val="25000"/>
                    </a:schemeClr>
                  </a:solidFill>
                  <a:latin typeface="Source Sans Pro" panose="020B0503030403020204" pitchFamily="34" charset="0"/>
                  <a:ea typeface="Source Sans Pro" panose="020B0503030403020204" pitchFamily="34" charset="0"/>
                </a:rPr>
                <a:t>oesophageal intubation</a:t>
              </a:r>
              <a:endParaRPr lang="en-GB" sz="900" b="1" dirty="0">
                <a:solidFill>
                  <a:schemeClr val="accent6"/>
                </a:solidFill>
                <a:latin typeface="Source Sans Pro" panose="020B0503030403020204" pitchFamily="34" charset="0"/>
                <a:ea typeface="Source Sans Pro" panose="020B0503030403020204" pitchFamily="34" charset="0"/>
              </a:endParaRPr>
            </a:p>
          </p:txBody>
        </p:sp>
        <p:sp>
          <p:nvSpPr>
            <p:cNvPr id="41" name="TextBox 40">
              <a:extLst>
                <a:ext uri="{FF2B5EF4-FFF2-40B4-BE49-F238E27FC236}">
                  <a16:creationId xmlns:a16="http://schemas.microsoft.com/office/drawing/2014/main" id="{F36C3E64-D7BF-7547-6CAF-F24F6A970226}"/>
                </a:ext>
              </a:extLst>
            </p:cNvPr>
            <p:cNvSpPr txBox="1"/>
            <p:nvPr/>
          </p:nvSpPr>
          <p:spPr>
            <a:xfrm>
              <a:off x="3766048" y="5908827"/>
              <a:ext cx="968535" cy="630942"/>
            </a:xfrm>
            <a:prstGeom prst="rect">
              <a:avLst/>
            </a:prstGeom>
            <a:noFill/>
          </p:spPr>
          <p:txBody>
            <a:bodyPr wrap="none" rtlCol="0">
              <a:spAutoFit/>
            </a:bodyPr>
            <a:lstStyle/>
            <a:p>
              <a:pPr algn="ctr"/>
              <a:r>
                <a:rPr lang="en-GB" sz="1200" b="1" dirty="0">
                  <a:latin typeface="Source Sans Pro" panose="020B0503030403020204" pitchFamily="34" charset="0"/>
                  <a:ea typeface="Source Sans Pro" panose="020B0503030403020204" pitchFamily="34" charset="0"/>
                </a:rPr>
                <a:t>18</a:t>
              </a:r>
            </a:p>
            <a:p>
              <a:pPr algn="ctr"/>
              <a:r>
                <a:rPr lang="en-GB" sz="900" b="1" dirty="0">
                  <a:solidFill>
                    <a:srgbClr val="FFC000"/>
                  </a:solidFill>
                  <a:latin typeface="Source Sans Pro" panose="020B0503030403020204" pitchFamily="34" charset="0"/>
                  <a:ea typeface="Source Sans Pro" panose="020B0503030403020204" pitchFamily="34" charset="0"/>
                </a:rPr>
                <a:t>False negatives</a:t>
              </a:r>
            </a:p>
            <a:p>
              <a:pPr algn="ctr"/>
              <a:r>
                <a:rPr lang="en-GB" sz="700" dirty="0">
                  <a:solidFill>
                    <a:schemeClr val="tx1">
                      <a:lumMod val="75000"/>
                      <a:lumOff val="25000"/>
                    </a:schemeClr>
                  </a:solidFill>
                  <a:latin typeface="Source Sans Pro" panose="020B0503030403020204" pitchFamily="34" charset="0"/>
                  <a:ea typeface="Source Sans Pro" panose="020B0503030403020204" pitchFamily="34" charset="0"/>
                </a:rPr>
                <a:t>Missed tracheal </a:t>
              </a:r>
            </a:p>
            <a:p>
              <a:pPr algn="ctr"/>
              <a:r>
                <a:rPr lang="en-GB" sz="700" dirty="0">
                  <a:solidFill>
                    <a:schemeClr val="tx1">
                      <a:lumMod val="75000"/>
                      <a:lumOff val="25000"/>
                    </a:schemeClr>
                  </a:solidFill>
                  <a:latin typeface="Source Sans Pro" panose="020B0503030403020204" pitchFamily="34" charset="0"/>
                  <a:ea typeface="Source Sans Pro" panose="020B0503030403020204" pitchFamily="34" charset="0"/>
                </a:rPr>
                <a:t>intubation</a:t>
              </a:r>
              <a:endParaRPr lang="en-GB" sz="900" b="1" dirty="0">
                <a:solidFill>
                  <a:srgbClr val="FFC000"/>
                </a:solidFill>
                <a:latin typeface="Source Sans Pro" panose="020B0503030403020204" pitchFamily="34" charset="0"/>
                <a:ea typeface="Source Sans Pro" panose="020B0503030403020204" pitchFamily="34" charset="0"/>
              </a:endParaRPr>
            </a:p>
          </p:txBody>
        </p:sp>
        <p:cxnSp>
          <p:nvCxnSpPr>
            <p:cNvPr id="42" name="Straight Arrow Connector 41">
              <a:extLst>
                <a:ext uri="{FF2B5EF4-FFF2-40B4-BE49-F238E27FC236}">
                  <a16:creationId xmlns:a16="http://schemas.microsoft.com/office/drawing/2014/main" id="{1736E93E-7E67-0C60-1CD3-E8885D148FFF}"/>
                </a:ext>
              </a:extLst>
            </p:cNvPr>
            <p:cNvCxnSpPr>
              <a:endCxn id="38" idx="0"/>
            </p:cNvCxnSpPr>
            <p:nvPr/>
          </p:nvCxnSpPr>
          <p:spPr>
            <a:xfrm flipH="1">
              <a:off x="862771" y="5604210"/>
              <a:ext cx="276439" cy="304617"/>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35DF5BD-4C2F-AC6C-E020-E931A393DE56}"/>
                </a:ext>
              </a:extLst>
            </p:cNvPr>
            <p:cNvCxnSpPr>
              <a:cxnSpLocks/>
              <a:endCxn id="39" idx="0"/>
            </p:cNvCxnSpPr>
            <p:nvPr/>
          </p:nvCxnSpPr>
          <p:spPr>
            <a:xfrm>
              <a:off x="1735930" y="5604210"/>
              <a:ext cx="245731" cy="304617"/>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A4C0E28-F9FE-13DC-C056-C7D821C4D2EA}"/>
                </a:ext>
              </a:extLst>
            </p:cNvPr>
            <p:cNvCxnSpPr>
              <a:cxnSpLocks/>
              <a:endCxn id="40" idx="0"/>
            </p:cNvCxnSpPr>
            <p:nvPr/>
          </p:nvCxnSpPr>
          <p:spPr>
            <a:xfrm flipH="1">
              <a:off x="3104782" y="5604210"/>
              <a:ext cx="336042" cy="304617"/>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101DDBA-0E93-3C37-55B4-2322E4FEED8A}"/>
                </a:ext>
              </a:extLst>
            </p:cNvPr>
            <p:cNvCxnSpPr>
              <a:cxnSpLocks/>
              <a:endCxn id="41" idx="0"/>
            </p:cNvCxnSpPr>
            <p:nvPr/>
          </p:nvCxnSpPr>
          <p:spPr>
            <a:xfrm>
              <a:off x="3906954" y="5604210"/>
              <a:ext cx="343362" cy="304617"/>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F918A7E-E103-A28F-9FA7-14D46A36E73E}"/>
                </a:ext>
              </a:extLst>
            </p:cNvPr>
            <p:cNvCxnSpPr>
              <a:cxnSpLocks/>
              <a:stCxn id="34" idx="2"/>
            </p:cNvCxnSpPr>
            <p:nvPr/>
          </p:nvCxnSpPr>
          <p:spPr>
            <a:xfrm flipH="1">
              <a:off x="1735930" y="5053415"/>
              <a:ext cx="769839" cy="216089"/>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F13E9D52-F65A-C196-7CB8-AC7F3668177A}"/>
                </a:ext>
              </a:extLst>
            </p:cNvPr>
            <p:cNvCxnSpPr>
              <a:cxnSpLocks/>
              <a:stCxn id="34" idx="2"/>
            </p:cNvCxnSpPr>
            <p:nvPr/>
          </p:nvCxnSpPr>
          <p:spPr>
            <a:xfrm>
              <a:off x="2505769" y="5053415"/>
              <a:ext cx="900124" cy="216089"/>
            </a:xfrm>
            <a:prstGeom prst="straightConnector1">
              <a:avLst/>
            </a:prstGeom>
            <a:ln w="254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286665B6-8E96-5CCC-0748-8F877AACAFB9}"/>
              </a:ext>
            </a:extLst>
          </p:cNvPr>
          <p:cNvSpPr txBox="1"/>
          <p:nvPr/>
        </p:nvSpPr>
        <p:spPr>
          <a:xfrm>
            <a:off x="7209535" y="6235811"/>
            <a:ext cx="4639103" cy="400110"/>
          </a:xfrm>
          <a:prstGeom prst="rect">
            <a:avLst/>
          </a:prstGeom>
          <a:noFill/>
        </p:spPr>
        <p:txBody>
          <a:bodyPr wrap="square" rtlCol="0">
            <a:spAutoFit/>
          </a:bodyPr>
          <a:lstStyle/>
          <a:p>
            <a:r>
              <a:rPr lang="en-GB" sz="1000" b="1" dirty="0">
                <a:solidFill>
                  <a:schemeClr val="tx1">
                    <a:lumMod val="75000"/>
                    <a:lumOff val="25000"/>
                  </a:schemeClr>
                </a:solidFill>
                <a:latin typeface="Source Sans Pro" panose="020B0503030403020204" pitchFamily="34" charset="0"/>
                <a:ea typeface="Source Sans Pro" panose="020B0503030403020204" pitchFamily="34" charset="0"/>
              </a:rPr>
              <a:t>Figure 1 </a:t>
            </a:r>
            <a:r>
              <a:rPr lang="en-GB" sz="1000" dirty="0">
                <a:solidFill>
                  <a:schemeClr val="tx1">
                    <a:lumMod val="75000"/>
                    <a:lumOff val="25000"/>
                  </a:schemeClr>
                </a:solidFill>
                <a:latin typeface="Source Sans Pro" panose="020B0503030403020204" pitchFamily="34" charset="0"/>
                <a:ea typeface="Source Sans Pro" panose="020B0503030403020204" pitchFamily="34" charset="0"/>
              </a:rPr>
              <a:t>Probabilities of outcomes when using misting of the tube for excluding oesophageal intubation in the prehospital environment.</a:t>
            </a:r>
          </a:p>
        </p:txBody>
      </p:sp>
      <p:sp>
        <p:nvSpPr>
          <p:cNvPr id="52" name="Rectangle 51">
            <a:extLst>
              <a:ext uri="{FF2B5EF4-FFF2-40B4-BE49-F238E27FC236}">
                <a16:creationId xmlns:a16="http://schemas.microsoft.com/office/drawing/2014/main" id="{7E02655F-0303-14D1-9F1A-5D12705DDA3F}"/>
              </a:ext>
            </a:extLst>
          </p:cNvPr>
          <p:cNvSpPr/>
          <p:nvPr/>
        </p:nvSpPr>
        <p:spPr>
          <a:xfrm>
            <a:off x="8623427" y="5579170"/>
            <a:ext cx="907734" cy="617083"/>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TextBox 52">
            <a:extLst>
              <a:ext uri="{FF2B5EF4-FFF2-40B4-BE49-F238E27FC236}">
                <a16:creationId xmlns:a16="http://schemas.microsoft.com/office/drawing/2014/main" id="{ABCA983E-56E6-F018-9457-1436E03E3F22}"/>
              </a:ext>
            </a:extLst>
          </p:cNvPr>
          <p:cNvSpPr txBox="1"/>
          <p:nvPr/>
        </p:nvSpPr>
        <p:spPr>
          <a:xfrm>
            <a:off x="150342" y="6629496"/>
            <a:ext cx="11891317" cy="200055"/>
          </a:xfrm>
          <a:prstGeom prst="rect">
            <a:avLst/>
          </a:prstGeom>
          <a:noFill/>
        </p:spPr>
        <p:txBody>
          <a:bodyPr wrap="square" rtlCol="0">
            <a:spAutoFit/>
          </a:bodyPr>
          <a:lstStyle/>
          <a:p>
            <a:r>
              <a:rPr lang="en-GB" sz="700" dirty="0">
                <a:solidFill>
                  <a:schemeClr val="bg1">
                    <a:lumMod val="50000"/>
                  </a:schemeClr>
                </a:solidFill>
                <a:latin typeface="Source Sans Pro" panose="020B0503030403020204" pitchFamily="34" charset="0"/>
                <a:ea typeface="Source Sans Pro" panose="020B0503030403020204" pitchFamily="34" charset="0"/>
              </a:rPr>
              <a:t>References: </a:t>
            </a:r>
            <a:r>
              <a:rPr lang="en-GB" sz="700" baseline="30000" dirty="0">
                <a:solidFill>
                  <a:schemeClr val="bg1">
                    <a:lumMod val="50000"/>
                  </a:schemeClr>
                </a:solidFill>
                <a:latin typeface="Source Sans Pro" panose="020B0503030403020204" pitchFamily="34" charset="0"/>
                <a:ea typeface="Source Sans Pro" panose="020B0503030403020204" pitchFamily="34" charset="0"/>
              </a:rPr>
              <a:t>1</a:t>
            </a:r>
            <a:r>
              <a:rPr lang="en-GB" sz="700" dirty="0">
                <a:solidFill>
                  <a:schemeClr val="bg1">
                    <a:lumMod val="50000"/>
                  </a:schemeClr>
                </a:solidFill>
                <a:latin typeface="Source Sans Pro" panose="020B0503030403020204" pitchFamily="34" charset="0"/>
                <a:ea typeface="Source Sans Pro" panose="020B0503030403020204" pitchFamily="34" charset="0"/>
              </a:rPr>
              <a:t>Grmec S, et al. Prehospital determination of tracheal tube placement in severe head injury. Emerg Med J. 2004 Jul;21(4):518-20; </a:t>
            </a:r>
            <a:r>
              <a:rPr lang="en-GB" sz="700" baseline="30000" dirty="0">
                <a:solidFill>
                  <a:schemeClr val="bg1">
                    <a:lumMod val="50000"/>
                  </a:schemeClr>
                </a:solidFill>
                <a:latin typeface="Source Sans Pro" panose="020B0503030403020204" pitchFamily="34" charset="0"/>
                <a:ea typeface="Source Sans Pro" panose="020B0503030403020204" pitchFamily="34" charset="0"/>
              </a:rPr>
              <a:t>2</a:t>
            </a:r>
            <a:r>
              <a:rPr lang="en-GB" sz="700" dirty="0">
                <a:solidFill>
                  <a:schemeClr val="bg1">
                    <a:lumMod val="50000"/>
                  </a:schemeClr>
                </a:solidFill>
                <a:latin typeface="Source Sans Pro" panose="020B0503030403020204" pitchFamily="34" charset="0"/>
                <a:ea typeface="Source Sans Pro" panose="020B0503030403020204" pitchFamily="34" charset="0"/>
              </a:rPr>
              <a:t>Nichols M, et al. Evaluating the incidence of unrecognised oesophageal intubation by paramedics. Journal of Paramedic Practice. 2013;5(4).  No funding received for this work.</a:t>
            </a:r>
          </a:p>
        </p:txBody>
      </p:sp>
      <p:pic>
        <p:nvPicPr>
          <p:cNvPr id="1034" name="Picture 10" descr="Home :: Warrington and Halton Hospitals NHS Trust">
            <a:extLst>
              <a:ext uri="{FF2B5EF4-FFF2-40B4-BE49-F238E27FC236}">
                <a16:creationId xmlns:a16="http://schemas.microsoft.com/office/drawing/2014/main" id="{16590C99-2ABC-9A2D-D77C-DA50C147F6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1243" y="814846"/>
            <a:ext cx="1203294" cy="49118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he Dal Brand - About - Dalhousie University">
            <a:extLst>
              <a:ext uri="{FF2B5EF4-FFF2-40B4-BE49-F238E27FC236}">
                <a16:creationId xmlns:a16="http://schemas.microsoft.com/office/drawing/2014/main" id="{84B52810-0653-83EC-88C9-489FE78F2C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73700" y="79392"/>
            <a:ext cx="974941" cy="68886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astroenterology – Royal United Hospitals Bath NHS Foundation Trust – My  Planned Care NHS">
            <a:extLst>
              <a:ext uri="{FF2B5EF4-FFF2-40B4-BE49-F238E27FC236}">
                <a16:creationId xmlns:a16="http://schemas.microsoft.com/office/drawing/2014/main" id="{670BD5AA-1D2A-4E1D-52F1-F9354B2D0E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0972" y="264612"/>
            <a:ext cx="1427720" cy="3947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0EDF72A-1660-A133-F4D7-47E8B33E3A9D}"/>
              </a:ext>
            </a:extLst>
          </p:cNvPr>
          <p:cNvSpPr txBox="1"/>
          <p:nvPr/>
        </p:nvSpPr>
        <p:spPr>
          <a:xfrm>
            <a:off x="3441124" y="4699335"/>
            <a:ext cx="3648523" cy="1723549"/>
          </a:xfrm>
          <a:prstGeom prst="rect">
            <a:avLst/>
          </a:prstGeom>
          <a:noFill/>
        </p:spPr>
        <p:txBody>
          <a:bodyPr wrap="square">
            <a:spAutoFit/>
          </a:bodyPr>
          <a:lstStyle/>
          <a:p>
            <a:r>
              <a:rPr lang="en-GB" sz="1600" b="1" kern="0" dirty="0">
                <a:solidFill>
                  <a:schemeClr val="accent1"/>
                </a:solidFill>
                <a:effectLst/>
                <a:latin typeface="Source Sans Pro" panose="020B0503030403020204" pitchFamily="34" charset="0"/>
                <a:ea typeface="Source Sans Pro" panose="020B0503030403020204" pitchFamily="34" charset="0"/>
              </a:rPr>
              <a:t>Discussion</a:t>
            </a:r>
          </a:p>
          <a:p>
            <a:r>
              <a:rPr lang="en-GB" sz="1000" kern="0" dirty="0">
                <a:solidFill>
                  <a:schemeClr val="tx1">
                    <a:lumMod val="75000"/>
                    <a:lumOff val="25000"/>
                  </a:schemeClr>
                </a:solidFill>
                <a:effectLst/>
                <a:latin typeface="Source Sans Pro" panose="020B0503030403020204" pitchFamily="34" charset="0"/>
                <a:ea typeface="Source Sans Pro" panose="020B0503030403020204" pitchFamily="34" charset="0"/>
              </a:rPr>
              <a:t>Oesophageal intubation, unless recognised and rapidly corrected, is a fatal condition. Situational complexity and other human factors play an important role in the outcome of cases. However, a common thread to coronial reviews of past cases is clinicians’ reliance on misleading clinical findings. </a:t>
            </a:r>
            <a:r>
              <a:rPr lang="en-GB" sz="1000" kern="0" dirty="0">
                <a:solidFill>
                  <a:schemeClr val="tx1">
                    <a:lumMod val="75000"/>
                    <a:lumOff val="25000"/>
                  </a:schemeClr>
                </a:solidFill>
                <a:latin typeface="Source Sans Pro" panose="020B0503030403020204" pitchFamily="34" charset="0"/>
                <a:ea typeface="Source Sans Pro" panose="020B0503030403020204" pitchFamily="34" charset="0"/>
              </a:rPr>
              <a:t>Our study, in line with the recently published guidelines on preventing unrecognised oesophageal intubation, provides stronger evidence that clinical signs such as misting and lung auscultation are unreliable for excluding oesophageal intubation.</a:t>
            </a:r>
            <a:endParaRPr lang="en-GB" sz="1000" kern="0" dirty="0">
              <a:solidFill>
                <a:schemeClr val="tx1">
                  <a:lumMod val="75000"/>
                  <a:lumOff val="25000"/>
                </a:schemeClr>
              </a:solidFill>
              <a:effectLst/>
              <a:latin typeface="Source Sans Pro" panose="020B0503030403020204" pitchFamily="34" charset="0"/>
              <a:ea typeface="Source Sans Pro" panose="020B0503030403020204" pitchFamily="34" charset="0"/>
            </a:endParaRPr>
          </a:p>
        </p:txBody>
      </p:sp>
      <p:pic>
        <p:nvPicPr>
          <p:cNvPr id="4" name="Picture 3">
            <a:extLst>
              <a:ext uri="{FF2B5EF4-FFF2-40B4-BE49-F238E27FC236}">
                <a16:creationId xmlns:a16="http://schemas.microsoft.com/office/drawing/2014/main" id="{D0E9827F-B295-7C6F-36B1-36263FF1AB0F}"/>
              </a:ext>
            </a:extLst>
          </p:cNvPr>
          <p:cNvPicPr>
            <a:picLocks noChangeAspect="1"/>
          </p:cNvPicPr>
          <p:nvPr/>
        </p:nvPicPr>
        <p:blipFill>
          <a:blip r:embed="rId7"/>
          <a:stretch>
            <a:fillRect/>
          </a:stretch>
        </p:blipFill>
        <p:spPr>
          <a:xfrm>
            <a:off x="9587581" y="1468681"/>
            <a:ext cx="2397148" cy="243461"/>
          </a:xfrm>
          <a:prstGeom prst="rect">
            <a:avLst/>
          </a:prstGeom>
        </p:spPr>
      </p:pic>
    </p:spTree>
    <p:extLst>
      <p:ext uri="{BB962C8B-B14F-4D97-AF65-F5344CB8AC3E}">
        <p14:creationId xmlns:p14="http://schemas.microsoft.com/office/powerpoint/2010/main" val="993798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D3990660-B05F-4885-BCD3-4A5243BC308D}"/>
</file>

<file path=customXml/itemProps2.xml><?xml version="1.0" encoding="utf-8"?>
<ds:datastoreItem xmlns:ds="http://schemas.openxmlformats.org/officeDocument/2006/customXml" ds:itemID="{385B3B43-A0A3-4C5A-ABDA-59E9CAA39E43}"/>
</file>

<file path=customXml/itemProps3.xml><?xml version="1.0" encoding="utf-8"?>
<ds:datastoreItem xmlns:ds="http://schemas.openxmlformats.org/officeDocument/2006/customXml" ds:itemID="{4F1A8DF4-007F-452E-AE19-549808FAD7FD}"/>
</file>

<file path=docProps/app.xml><?xml version="1.0" encoding="utf-8"?>
<Properties xmlns="http://schemas.openxmlformats.org/officeDocument/2006/extended-properties" xmlns:vt="http://schemas.openxmlformats.org/officeDocument/2006/docPropsVTypes">
  <TotalTime>2691</TotalTime>
  <Words>742</Words>
  <Application>Microsoft Macintosh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HANSEL, Jan (MANCHESTER UNIVERSITY NHS FOUNDATION TRUST)</dc:creator>
  <cp:lastModifiedBy>HANSEL, Jan (MANCHESTER UNIVERSITY NHS FOUNDATION TRUST)</cp:lastModifiedBy>
  <cp:revision>28</cp:revision>
  <dcterms:created xsi:type="dcterms:W3CDTF">2023-03-11T11:40:21Z</dcterms:created>
  <dcterms:modified xsi:type="dcterms:W3CDTF">2023-03-16T12:43:29Z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